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6"/>
  </p:notesMasterIdLst>
  <p:handoutMasterIdLst>
    <p:handoutMasterId r:id="rId67"/>
  </p:handoutMasterIdLst>
  <p:sldIdLst>
    <p:sldId id="327" r:id="rId5"/>
    <p:sldId id="330" r:id="rId6"/>
    <p:sldId id="331" r:id="rId7"/>
    <p:sldId id="332" r:id="rId8"/>
    <p:sldId id="298" r:id="rId9"/>
    <p:sldId id="262" r:id="rId10"/>
    <p:sldId id="263" r:id="rId11"/>
    <p:sldId id="334" r:id="rId12"/>
    <p:sldId id="333" r:id="rId13"/>
    <p:sldId id="264" r:id="rId14"/>
    <p:sldId id="336" r:id="rId15"/>
    <p:sldId id="335" r:id="rId16"/>
    <p:sldId id="266" r:id="rId17"/>
    <p:sldId id="337" r:id="rId18"/>
    <p:sldId id="265" r:id="rId19"/>
    <p:sldId id="339" r:id="rId20"/>
    <p:sldId id="340" r:id="rId21"/>
    <p:sldId id="341" r:id="rId22"/>
    <p:sldId id="342" r:id="rId23"/>
    <p:sldId id="343" r:id="rId24"/>
    <p:sldId id="338" r:id="rId25"/>
    <p:sldId id="276" r:id="rId26"/>
    <p:sldId id="303" r:id="rId27"/>
    <p:sldId id="293" r:id="rId28"/>
    <p:sldId id="344" r:id="rId29"/>
    <p:sldId id="277" r:id="rId30"/>
    <p:sldId id="348" r:id="rId31"/>
    <p:sldId id="284" r:id="rId32"/>
    <p:sldId id="269" r:id="rId33"/>
    <p:sldId id="304" r:id="rId34"/>
    <p:sldId id="305" r:id="rId35"/>
    <p:sldId id="307" r:id="rId36"/>
    <p:sldId id="345" r:id="rId37"/>
    <p:sldId id="306" r:id="rId38"/>
    <p:sldId id="346" r:id="rId39"/>
    <p:sldId id="308" r:id="rId40"/>
    <p:sldId id="347" r:id="rId41"/>
    <p:sldId id="270" r:id="rId42"/>
    <p:sldId id="309" r:id="rId43"/>
    <p:sldId id="310" r:id="rId44"/>
    <p:sldId id="311" r:id="rId45"/>
    <p:sldId id="312" r:id="rId46"/>
    <p:sldId id="314" r:id="rId47"/>
    <p:sldId id="313" r:id="rId48"/>
    <p:sldId id="315" r:id="rId49"/>
    <p:sldId id="316" r:id="rId50"/>
    <p:sldId id="317" r:id="rId51"/>
    <p:sldId id="294" r:id="rId52"/>
    <p:sldId id="296" r:id="rId53"/>
    <p:sldId id="318" r:id="rId54"/>
    <p:sldId id="319" r:id="rId55"/>
    <p:sldId id="321" r:id="rId56"/>
    <p:sldId id="322" r:id="rId57"/>
    <p:sldId id="323" r:id="rId58"/>
    <p:sldId id="324" r:id="rId59"/>
    <p:sldId id="288" r:id="rId60"/>
    <p:sldId id="289" r:id="rId61"/>
    <p:sldId id="320" r:id="rId62"/>
    <p:sldId id="274" r:id="rId63"/>
    <p:sldId id="349" r:id="rId64"/>
    <p:sldId id="329" r:id="rId6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85359" autoAdjust="0"/>
  </p:normalViewPr>
  <p:slideViewPr>
    <p:cSldViewPr snapToGrid="0" snapToObjects="1">
      <p:cViewPr varScale="1">
        <p:scale>
          <a:sx n="70" d="100"/>
          <a:sy n="70" d="100"/>
        </p:scale>
        <p:origin x="135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2/28/2026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4229-F714-E166-2501-CA01E1F4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22CCD-2384-0AB8-8ED9-57F582E6BD0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BC1EB26-A9D1-84A6-7D4C-286786E3D57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44D2A8A-93D3-5BEB-553B-40C23C17D3A8}"/>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098782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opikrishnan-t-s/Applied-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Gopi</a:t>
            </a:r>
          </a:p>
          <a:p>
            <a:r>
              <a:rPr lang="en-US" dirty="0">
                <a:solidFill>
                  <a:schemeClr val="bg2"/>
                </a:solidFill>
                <a:latin typeface="Abadi" panose="020B0604020104020204" pitchFamily="34" charset="0"/>
                <a:ea typeface="SF Pro" pitchFamily="2" charset="0"/>
                <a:cs typeface="SF Pro" pitchFamily="2" charset="0"/>
              </a:rPr>
              <a:t>February 28, 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314"/>
            <a:ext cx="10227503" cy="5263978"/>
          </a:xfrm>
          <a:prstGeom prst="rect">
            <a:avLst/>
          </a:prstGeom>
        </p:spPr>
        <p:txBody>
          <a:bodyPr/>
          <a:lstStyle/>
          <a:p>
            <a:pPr marL="0" indent="0">
              <a:buNone/>
            </a:pPr>
            <a:r>
              <a:rPr lang="en-US" sz="2000" b="1" dirty="0">
                <a:latin typeface="Abadi" panose="020B0604020104020204" pitchFamily="34" charset="0"/>
              </a:rPr>
              <a:t>Raw </a:t>
            </a:r>
            <a:r>
              <a:rPr lang="en-US" sz="2000" b="1" dirty="0" err="1">
                <a:latin typeface="Abadi" panose="020B0604020104020204" pitchFamily="34" charset="0"/>
              </a:rPr>
              <a:t>DataFrame</a:t>
            </a:r>
            <a:r>
              <a:rPr lang="en-US" sz="2000" b="1" dirty="0">
                <a:latin typeface="Abadi" panose="020B0604020104020204" pitchFamily="34" charset="0"/>
              </a:rPr>
              <a:t> </a:t>
            </a:r>
          </a:p>
          <a:p>
            <a:pPr lvl="1"/>
            <a:r>
              <a:rPr lang="en-US" sz="2000" dirty="0">
                <a:latin typeface="Abadi" panose="020B0604020104020204" pitchFamily="34" charset="0"/>
              </a:rPr>
              <a:t>Original collected data from web scraping or API</a:t>
            </a:r>
          </a:p>
          <a:p>
            <a:pPr marL="0" indent="0">
              <a:buNone/>
            </a:pPr>
            <a:r>
              <a:rPr lang="en-US" sz="2000" b="1" dirty="0">
                <a:latin typeface="Abadi" panose="020B0604020104020204" pitchFamily="34" charset="0"/>
              </a:rPr>
              <a:t>Handle Missing Values</a:t>
            </a:r>
          </a:p>
          <a:p>
            <a:pPr lvl="1"/>
            <a:r>
              <a:rPr lang="en-US" sz="2000" dirty="0">
                <a:latin typeface="Abadi" panose="020B0604020104020204" pitchFamily="34" charset="0"/>
              </a:rPr>
              <a:t>Drop rows with missing values or fill with placeholders</a:t>
            </a:r>
          </a:p>
          <a:p>
            <a:pPr marL="0" indent="0">
              <a:buNone/>
            </a:pPr>
            <a:r>
              <a:rPr lang="en-US" sz="2000" b="1" dirty="0">
                <a:latin typeface="Abadi" panose="020B0604020104020204" pitchFamily="34" charset="0"/>
              </a:rPr>
              <a:t>Convert Data Types</a:t>
            </a:r>
          </a:p>
          <a:p>
            <a:pPr lvl="1"/>
            <a:r>
              <a:rPr lang="en-US" sz="2000" dirty="0">
                <a:latin typeface="Abadi" panose="020B0604020104020204" pitchFamily="34" charset="0"/>
              </a:rPr>
              <a:t>Convert payload, flight number to numeric</a:t>
            </a:r>
          </a:p>
          <a:p>
            <a:pPr lvl="1"/>
            <a:r>
              <a:rPr lang="en-US" sz="2000" dirty="0">
                <a:latin typeface="Abadi" panose="020B0604020104020204" pitchFamily="34" charset="0"/>
              </a:rPr>
              <a:t>Convert date columns to datetime</a:t>
            </a:r>
          </a:p>
          <a:p>
            <a:pPr lvl="1"/>
            <a:r>
              <a:rPr lang="en-US" sz="2000" dirty="0">
                <a:latin typeface="Abadi" panose="020B0604020104020204" pitchFamily="34" charset="0"/>
              </a:rPr>
              <a:t>Ensure categorical columns are of type 'category'</a:t>
            </a:r>
          </a:p>
          <a:p>
            <a:pPr marL="0" indent="0">
              <a:buNone/>
            </a:pPr>
            <a:r>
              <a:rPr lang="en-US" sz="2000" b="1" dirty="0">
                <a:latin typeface="Abadi" panose="020B0604020104020204" pitchFamily="34" charset="0"/>
              </a:rPr>
              <a:t>Standardize Formats</a:t>
            </a:r>
          </a:p>
          <a:p>
            <a:pPr lvl="1"/>
            <a:r>
              <a:rPr lang="en-US" sz="2000" dirty="0">
                <a:latin typeface="Abadi" panose="020B0604020104020204" pitchFamily="34" charset="0"/>
              </a:rPr>
              <a:t>Normalize text fields (strip whitespace, fix casing)</a:t>
            </a:r>
          </a:p>
          <a:p>
            <a:pPr lvl="1"/>
            <a:r>
              <a:rPr lang="en-US" sz="2000" dirty="0">
                <a:latin typeface="Abadi" panose="020B0604020104020204" pitchFamily="34" charset="0"/>
              </a:rPr>
              <a:t>Standardize launch site names</a:t>
            </a:r>
          </a:p>
          <a:p>
            <a:pPr marL="0" indent="0">
              <a:buNone/>
            </a:pPr>
            <a:endParaRPr lang="en-US"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58566-46CE-66E5-EDE5-FD76E64322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9CD39B-6114-DA05-6B45-5256142398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64CF977A-5719-7D22-F95D-8100F4568871}"/>
              </a:ext>
            </a:extLst>
          </p:cNvPr>
          <p:cNvSpPr>
            <a:spLocks noGrp="1"/>
          </p:cNvSpPr>
          <p:nvPr>
            <p:ph idx="4294967295"/>
          </p:nvPr>
        </p:nvSpPr>
        <p:spPr>
          <a:xfrm>
            <a:off x="770010" y="1285408"/>
            <a:ext cx="10227503" cy="4740166"/>
          </a:xfrm>
          <a:prstGeom prst="rect">
            <a:avLst/>
          </a:prstGeom>
        </p:spPr>
        <p:txBody>
          <a:bodyPr/>
          <a:lstStyle/>
          <a:p>
            <a:pPr marL="0" indent="0">
              <a:buNone/>
            </a:pPr>
            <a:r>
              <a:rPr lang="en-US" sz="2000" b="1" dirty="0">
                <a:latin typeface="Abadi" panose="020B0604020104020204" pitchFamily="34" charset="0"/>
              </a:rPr>
              <a:t>Encode Categorical Variables</a:t>
            </a:r>
          </a:p>
          <a:p>
            <a:pPr lvl="1"/>
            <a:r>
              <a:rPr lang="en-US" sz="2000" dirty="0">
                <a:latin typeface="Abadi" panose="020B0604020104020204" pitchFamily="34" charset="0"/>
              </a:rPr>
              <a:t>Encode Mission Outcome: Success = 1, Failure = 0</a:t>
            </a:r>
          </a:p>
          <a:p>
            <a:pPr lvl="1"/>
            <a:r>
              <a:rPr lang="en-US" sz="2000" dirty="0">
                <a:latin typeface="Abadi" panose="020B0604020104020204" pitchFamily="34" charset="0"/>
              </a:rPr>
              <a:t>Booster Version: one-hot or label encoding</a:t>
            </a:r>
          </a:p>
          <a:p>
            <a:pPr marL="0" indent="0">
              <a:buNone/>
            </a:pPr>
            <a:r>
              <a:rPr lang="en-US" sz="2000" b="1" dirty="0">
                <a:latin typeface="Abadi" panose="020B0604020104020204" pitchFamily="34" charset="0"/>
              </a:rPr>
              <a:t>Feature Engineering</a:t>
            </a:r>
          </a:p>
          <a:p>
            <a:pPr lvl="1"/>
            <a:r>
              <a:rPr lang="en-US" sz="2000" dirty="0">
                <a:latin typeface="Abadi" panose="020B0604020104020204" pitchFamily="34" charset="0"/>
              </a:rPr>
              <a:t>Extract month/year from date for analysis</a:t>
            </a:r>
          </a:p>
          <a:p>
            <a:pPr lvl="1"/>
            <a:r>
              <a:rPr lang="en-US" sz="2000" dirty="0">
                <a:latin typeface="Abadi" panose="020B0604020104020204" pitchFamily="34" charset="0"/>
              </a:rPr>
              <a:t>Create new features: payload ranges, success rates per booster</a:t>
            </a:r>
          </a:p>
          <a:p>
            <a:pPr marL="0" indent="0">
              <a:buNone/>
            </a:pPr>
            <a:r>
              <a:rPr lang="en-US" sz="2000" b="1" dirty="0">
                <a:latin typeface="Abadi" panose="020B0604020104020204" pitchFamily="34" charset="0"/>
              </a:rPr>
              <a:t>Filter / Remove Outliers</a:t>
            </a:r>
          </a:p>
          <a:p>
            <a:pPr lvl="1"/>
            <a:r>
              <a:rPr lang="en-US" sz="2000" dirty="0">
                <a:latin typeface="Abadi" panose="020B0604020104020204" pitchFamily="34" charset="0"/>
              </a:rPr>
              <a:t>Identify unrealistic payloads or flight numbers</a:t>
            </a:r>
          </a:p>
          <a:p>
            <a:pPr lvl="1"/>
            <a:r>
              <a:rPr lang="en-US" sz="2000" dirty="0">
                <a:latin typeface="Abadi" panose="020B0604020104020204" pitchFamily="34" charset="0"/>
              </a:rPr>
              <a:t>Remove or cap extreme values</a:t>
            </a:r>
          </a:p>
          <a:p>
            <a:pPr marL="0" indent="0">
              <a:buNone/>
            </a:pPr>
            <a:r>
              <a:rPr lang="en-US" sz="2000" b="1" dirty="0">
                <a:latin typeface="Abadi" panose="020B0604020104020204" pitchFamily="34" charset="0"/>
              </a:rPr>
              <a:t>Aggregate &amp; Summarize</a:t>
            </a:r>
          </a:p>
          <a:p>
            <a:pPr lvl="1"/>
            <a:r>
              <a:rPr lang="en-US" sz="2000" dirty="0">
                <a:latin typeface="Abadi" panose="020B0604020104020204" pitchFamily="34" charset="0"/>
              </a:rPr>
              <a:t>Group by launch site, booster version, or year</a:t>
            </a:r>
          </a:p>
          <a:p>
            <a:pPr lvl="1"/>
            <a:r>
              <a:rPr lang="en-US" sz="2000" dirty="0">
                <a:latin typeface="Abadi" panose="020B0604020104020204" pitchFamily="34" charset="0"/>
              </a:rPr>
              <a:t>Compute counts, averages, success rates</a:t>
            </a:r>
          </a:p>
        </p:txBody>
      </p:sp>
      <p:sp>
        <p:nvSpPr>
          <p:cNvPr id="8" name="Title 1">
            <a:extLst>
              <a:ext uri="{FF2B5EF4-FFF2-40B4-BE49-F238E27FC236}">
                <a16:creationId xmlns:a16="http://schemas.microsoft.com/office/drawing/2014/main" id="{43455EEA-6952-AC55-09A4-15A0583BB6E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continued</a:t>
            </a:r>
          </a:p>
        </p:txBody>
      </p:sp>
    </p:spTree>
    <p:extLst>
      <p:ext uri="{BB962C8B-B14F-4D97-AF65-F5344CB8AC3E}">
        <p14:creationId xmlns:p14="http://schemas.microsoft.com/office/powerpoint/2010/main" val="345138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22F4D-7BEF-F9A7-B226-827464F4B8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5A4A31-FEA0-DCF6-CA4C-6B89567D938A}"/>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30A9E653-B15C-E1DA-D880-05052473785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Flowchart</a:t>
            </a:r>
          </a:p>
        </p:txBody>
      </p:sp>
      <p:pic>
        <p:nvPicPr>
          <p:cNvPr id="2" name="Picture 1">
            <a:extLst>
              <a:ext uri="{FF2B5EF4-FFF2-40B4-BE49-F238E27FC236}">
                <a16:creationId xmlns:a16="http://schemas.microsoft.com/office/drawing/2014/main" id="{4212C5BE-9420-9D25-09AF-CC550D81FFA9}"/>
              </a:ext>
            </a:extLst>
          </p:cNvPr>
          <p:cNvPicPr>
            <a:picLocks noChangeAspect="1"/>
          </p:cNvPicPr>
          <p:nvPr/>
        </p:nvPicPr>
        <p:blipFill>
          <a:blip r:embed="rId2"/>
          <a:stretch>
            <a:fillRect/>
          </a:stretch>
        </p:blipFill>
        <p:spPr>
          <a:xfrm>
            <a:off x="770011" y="1016805"/>
            <a:ext cx="5200339" cy="5683804"/>
          </a:xfrm>
          <a:prstGeom prst="rect">
            <a:avLst/>
          </a:prstGeom>
        </p:spPr>
      </p:pic>
      <p:sp>
        <p:nvSpPr>
          <p:cNvPr id="3" name="TextBox 2">
            <a:extLst>
              <a:ext uri="{FF2B5EF4-FFF2-40B4-BE49-F238E27FC236}">
                <a16:creationId xmlns:a16="http://schemas.microsoft.com/office/drawing/2014/main" id="{42CF09FD-C4F7-CB31-E5FC-4A3B5F468E5C}"/>
              </a:ext>
            </a:extLst>
          </p:cNvPr>
          <p:cNvSpPr txBox="1"/>
          <p:nvPr/>
        </p:nvSpPr>
        <p:spPr>
          <a:xfrm>
            <a:off x="6809772" y="2828835"/>
            <a:ext cx="4207476" cy="1200329"/>
          </a:xfrm>
          <a:prstGeom prst="rect">
            <a:avLst/>
          </a:prstGeom>
          <a:noFill/>
        </p:spPr>
        <p:txBody>
          <a:bodyPr wrap="square" rtlCol="0">
            <a:spAutoFit/>
          </a:bodyPr>
          <a:lstStyle/>
          <a:p>
            <a:r>
              <a:rPr lang="en-US" dirty="0"/>
              <a:t>https://github.com/gopikrishnan-t-s/Applied-Data-Science-Capstone/blob/main/SpaceX_Data_Wrangling.ipynb</a:t>
            </a:r>
          </a:p>
        </p:txBody>
      </p:sp>
    </p:spTree>
    <p:extLst>
      <p:ext uri="{BB962C8B-B14F-4D97-AF65-F5344CB8AC3E}">
        <p14:creationId xmlns:p14="http://schemas.microsoft.com/office/powerpoint/2010/main" val="718705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0730"/>
            <a:ext cx="9745589" cy="5251621"/>
          </a:xfrm>
          <a:prstGeom prst="rect">
            <a:avLst/>
          </a:prstGeom>
        </p:spPr>
        <p:txBody>
          <a:bodyPr lIns="91440" tIns="45720" rIns="91440" bIns="45720" anchor="t">
            <a:normAutofit/>
          </a:bodyPr>
          <a:lstStyle/>
          <a:p>
            <a:pPr marL="0" indent="0">
              <a:lnSpc>
                <a:spcPct val="100000"/>
              </a:lnSpc>
              <a:spcBef>
                <a:spcPts val="1400"/>
              </a:spcBef>
              <a:buNone/>
            </a:pPr>
            <a:r>
              <a:rPr lang="en-US" sz="2000" b="1" dirty="0">
                <a:latin typeface="Abadi" panose="020B0604020104020204" pitchFamily="34" charset="0"/>
              </a:rPr>
              <a:t>Explore and visualize SpaceX launch data to identify patterns, relationships, and trends</a:t>
            </a:r>
          </a:p>
          <a:p>
            <a:pPr marL="0" indent="0">
              <a:lnSpc>
                <a:spcPct val="100000"/>
              </a:lnSpc>
              <a:spcBef>
                <a:spcPts val="1400"/>
              </a:spcBef>
              <a:buNone/>
            </a:pPr>
            <a:r>
              <a:rPr lang="en-US" sz="2000" b="1" dirty="0">
                <a:latin typeface="Abadi" panose="020B0604020104020204" pitchFamily="34" charset="0"/>
              </a:rPr>
              <a:t>Dataset Summary</a:t>
            </a:r>
          </a:p>
          <a:p>
            <a:pPr lvl="1">
              <a:lnSpc>
                <a:spcPct val="100000"/>
              </a:lnSpc>
              <a:spcBef>
                <a:spcPts val="1400"/>
              </a:spcBef>
            </a:pPr>
            <a:r>
              <a:rPr lang="en-US" sz="2000" dirty="0">
                <a:latin typeface="Abadi" panose="020B0604020104020204" pitchFamily="34" charset="0"/>
              </a:rPr>
              <a:t>Check data types and missing values</a:t>
            </a:r>
          </a:p>
          <a:p>
            <a:pPr lvl="1">
              <a:lnSpc>
                <a:spcPct val="100000"/>
              </a:lnSpc>
              <a:spcBef>
                <a:spcPts val="1400"/>
              </a:spcBef>
            </a:pPr>
            <a:r>
              <a:rPr lang="en-US" sz="2000" dirty="0">
                <a:latin typeface="Abadi" panose="020B0604020104020204" pitchFamily="34" charset="0"/>
              </a:rPr>
              <a:t>Compute descriptive statistics (</a:t>
            </a:r>
            <a:r>
              <a:rPr lang="en-US" sz="2000" dirty="0" err="1">
                <a:latin typeface="Abadi" panose="020B0604020104020204" pitchFamily="34" charset="0"/>
              </a:rPr>
              <a:t>df.describe</a:t>
            </a:r>
            <a:r>
              <a:rPr lang="en-US" sz="2000" dirty="0">
                <a:latin typeface="Abadi" panose="020B0604020104020204" pitchFamily="34" charset="0"/>
              </a:rPr>
              <a:t>())</a:t>
            </a:r>
          </a:p>
          <a:p>
            <a:pPr lvl="1">
              <a:lnSpc>
                <a:spcPct val="100000"/>
              </a:lnSpc>
              <a:spcBef>
                <a:spcPts val="1400"/>
              </a:spcBef>
            </a:pPr>
            <a:r>
              <a:rPr lang="en-US" sz="2000" dirty="0">
                <a:latin typeface="Abadi" panose="020B0604020104020204" pitchFamily="34" charset="0"/>
              </a:rPr>
              <a:t>Purpose: Ensure data is clean and ready for analysis</a:t>
            </a:r>
          </a:p>
          <a:p>
            <a:pPr marL="0" indent="0">
              <a:lnSpc>
                <a:spcPct val="100000"/>
              </a:lnSpc>
              <a:spcBef>
                <a:spcPts val="1400"/>
              </a:spcBef>
              <a:buNone/>
            </a:pPr>
            <a:r>
              <a:rPr lang="en-US" sz="2000" b="1" dirty="0">
                <a:latin typeface="Abadi" panose="020B0604020104020204" pitchFamily="34" charset="0"/>
              </a:rPr>
              <a:t>Univariate Analysis</a:t>
            </a:r>
          </a:p>
          <a:p>
            <a:pPr lvl="1">
              <a:lnSpc>
                <a:spcPct val="100000"/>
              </a:lnSpc>
              <a:spcBef>
                <a:spcPts val="1400"/>
              </a:spcBef>
            </a:pPr>
            <a:r>
              <a:rPr lang="en-US" sz="2000" dirty="0">
                <a:latin typeface="Abadi" panose="020B0604020104020204" pitchFamily="34" charset="0"/>
              </a:rPr>
              <a:t>Histograms: Numeric distributions (Payload Mass, Flight Number) → detect skewness and outliers</a:t>
            </a:r>
          </a:p>
          <a:p>
            <a:pPr lvl="1">
              <a:lnSpc>
                <a:spcPct val="100000"/>
              </a:lnSpc>
              <a:spcBef>
                <a:spcPts val="1400"/>
              </a:spcBef>
            </a:pPr>
            <a:r>
              <a:rPr lang="en-US" sz="2000" dirty="0">
                <a:latin typeface="Abadi" panose="020B0604020104020204" pitchFamily="34" charset="0"/>
              </a:rPr>
              <a:t>Boxplots: Identify spread and extreme values</a:t>
            </a:r>
          </a:p>
          <a:p>
            <a:pPr lvl="1">
              <a:lnSpc>
                <a:spcPct val="100000"/>
              </a:lnSpc>
              <a:spcBef>
                <a:spcPts val="1400"/>
              </a:spcBef>
            </a:pPr>
            <a:r>
              <a:rPr lang="en-US" sz="2000" dirty="0">
                <a:latin typeface="Abadi" panose="020B0604020104020204" pitchFamily="34" charset="0"/>
              </a:rPr>
              <a:t>Bar / Pie Charts: Categorical frequencies (Mission Outcome, Launch Site) → understand proportion of categories</a:t>
            </a:r>
          </a:p>
          <a:p>
            <a:pPr>
              <a:lnSpc>
                <a:spcPct val="100000"/>
              </a:lnSpc>
              <a:spcBef>
                <a:spcPts val="1400"/>
              </a:spcBef>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D2354-9BCF-690F-923E-AF704E99D4B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498DB1-3D1E-0983-4600-4CAC112298C7}"/>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9BB28AFC-8585-776C-2849-E4EC2262607C}"/>
              </a:ext>
            </a:extLst>
          </p:cNvPr>
          <p:cNvSpPr>
            <a:spLocks noGrp="1"/>
          </p:cNvSpPr>
          <p:nvPr>
            <p:ph idx="4294967295"/>
          </p:nvPr>
        </p:nvSpPr>
        <p:spPr>
          <a:xfrm>
            <a:off x="763809" y="1359548"/>
            <a:ext cx="9745589" cy="5498452"/>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Bivariate / Multivariate Analysis</a:t>
            </a:r>
          </a:p>
          <a:p>
            <a:pPr lvl="1">
              <a:lnSpc>
                <a:spcPct val="100000"/>
              </a:lnSpc>
              <a:spcBef>
                <a:spcPts val="1400"/>
              </a:spcBef>
            </a:pPr>
            <a:r>
              <a:rPr lang="en-US" sz="2000" dirty="0">
                <a:latin typeface="Abadi" panose="020B0604020104020204" pitchFamily="34" charset="0"/>
              </a:rPr>
              <a:t>Scatter plots: Flight Number vs Payload Mass → explore correlations and trends</a:t>
            </a:r>
          </a:p>
          <a:p>
            <a:pPr lvl="1">
              <a:lnSpc>
                <a:spcPct val="100000"/>
              </a:lnSpc>
              <a:spcBef>
                <a:spcPts val="1400"/>
              </a:spcBef>
            </a:pPr>
            <a:r>
              <a:rPr lang="en-US" sz="2000" dirty="0">
                <a:latin typeface="Abadi" panose="020B0604020104020204" pitchFamily="34" charset="0"/>
              </a:rPr>
              <a:t>Boxplots: Payload Mass vs Mission Outcome → compare distributions across categories</a:t>
            </a:r>
          </a:p>
          <a:p>
            <a:pPr lvl="1">
              <a:lnSpc>
                <a:spcPct val="100000"/>
              </a:lnSpc>
              <a:spcBef>
                <a:spcPts val="1400"/>
              </a:spcBef>
            </a:pPr>
            <a:r>
              <a:rPr lang="en-US" sz="2000" dirty="0">
                <a:latin typeface="Abadi" panose="020B0604020104020204" pitchFamily="34" charset="0"/>
              </a:rPr>
              <a:t>Correlation heatmap: Identify relationships between numeric features</a:t>
            </a:r>
          </a:p>
        </p:txBody>
      </p:sp>
      <p:sp>
        <p:nvSpPr>
          <p:cNvPr id="3" name="Title 1">
            <a:extLst>
              <a:ext uri="{FF2B5EF4-FFF2-40B4-BE49-F238E27FC236}">
                <a16:creationId xmlns:a16="http://schemas.microsoft.com/office/drawing/2014/main" id="{08A99ED1-2D80-96C0-9763-848C746E6AF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continued</a:t>
            </a:r>
          </a:p>
        </p:txBody>
      </p:sp>
    </p:spTree>
    <p:extLst>
      <p:ext uri="{BB962C8B-B14F-4D97-AF65-F5344CB8AC3E}">
        <p14:creationId xmlns:p14="http://schemas.microsoft.com/office/powerpoint/2010/main" val="374900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399"/>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b="1" dirty="0">
                <a:latin typeface="Abadi" panose="020B0604020104020204" pitchFamily="34" charset="0"/>
              </a:rPr>
              <a:t>Objective of SQL-Based EDA</a:t>
            </a:r>
          </a:p>
          <a:p>
            <a:pPr lvl="1">
              <a:lnSpc>
                <a:spcPct val="100000"/>
              </a:lnSpc>
              <a:spcBef>
                <a:spcPts val="1400"/>
              </a:spcBef>
            </a:pPr>
            <a:r>
              <a:rPr lang="en-US" sz="2000" dirty="0">
                <a:latin typeface="Abadi" panose="020B0604020104020204" pitchFamily="34" charset="0"/>
              </a:rPr>
              <a:t>Use structured queries to explore, summarize, and validate SpaceX launch data</a:t>
            </a:r>
          </a:p>
          <a:p>
            <a:pPr lvl="1">
              <a:lnSpc>
                <a:spcPct val="100000"/>
              </a:lnSpc>
              <a:spcBef>
                <a:spcPts val="1400"/>
              </a:spcBef>
            </a:pPr>
            <a:r>
              <a:rPr lang="en-US" sz="2000" dirty="0">
                <a:latin typeface="Abadi" panose="020B0604020104020204" pitchFamily="34" charset="0"/>
              </a:rPr>
              <a:t>Extract statistical insights prior to visualization and modeling</a:t>
            </a:r>
          </a:p>
          <a:p>
            <a:pPr lvl="1">
              <a:lnSpc>
                <a:spcPct val="100000"/>
              </a:lnSpc>
              <a:spcBef>
                <a:spcPts val="1400"/>
              </a:spcBef>
            </a:pPr>
            <a:r>
              <a:rPr lang="en-US" sz="2000" dirty="0">
                <a:latin typeface="Abadi" panose="020B0604020104020204" pitchFamily="34" charset="0"/>
              </a:rPr>
              <a:t>Identify trends, distributions, performance metrics, and data quality issues</a:t>
            </a:r>
          </a:p>
          <a:p>
            <a:pPr marL="0" indent="0">
              <a:lnSpc>
                <a:spcPct val="100000"/>
              </a:lnSpc>
              <a:spcBef>
                <a:spcPts val="1400"/>
              </a:spcBef>
              <a:buNone/>
            </a:pPr>
            <a:r>
              <a:rPr lang="en-US" sz="2000" b="1" dirty="0">
                <a:latin typeface="Abadi" panose="020B0604020104020204" pitchFamily="34" charset="0"/>
              </a:rPr>
              <a:t>Task 1: Display the names of the unique launch sites </a:t>
            </a:r>
          </a:p>
          <a:p>
            <a:pPr>
              <a:lnSpc>
                <a:spcPct val="100000"/>
              </a:lnSpc>
              <a:spcBef>
                <a:spcPts val="1400"/>
              </a:spcBef>
            </a:pPr>
            <a:r>
              <a:rPr lang="en-US" sz="2000" dirty="0">
                <a:latin typeface="Abadi" panose="020B0604020104020204" pitchFamily="34" charset="0"/>
              </a:rPr>
              <a:t>SQL query:</a:t>
            </a:r>
            <a:br>
              <a:rPr lang="en-US" sz="2000" dirty="0">
                <a:latin typeface="Abadi" panose="020B0604020104020204" pitchFamily="34" charset="0"/>
              </a:rPr>
            </a:br>
            <a:r>
              <a:rPr lang="en-US" sz="2000" dirty="0">
                <a:latin typeface="Aptos Display" panose="020B0004020202020204" pitchFamily="34" charset="0"/>
              </a:rPr>
              <a:t> </a:t>
            </a:r>
            <a:r>
              <a:rPr lang="en-US" sz="2000" i="1" dirty="0">
                <a:latin typeface="Aptos Display" panose="020B0004020202020204" pitchFamily="34" charset="0"/>
              </a:rPr>
              <a:t>""" SELECT DISTINCT </a:t>
            </a:r>
            <a:r>
              <a:rPr lang="en-US" sz="2000" i="1" dirty="0" err="1">
                <a:latin typeface="Aptos Display" panose="020B0004020202020204" pitchFamily="34" charset="0"/>
              </a:rPr>
              <a:t>Launch_siteFROM</a:t>
            </a:r>
            <a:r>
              <a:rPr lang="en-US" sz="2000" i="1" dirty="0">
                <a:latin typeface="Aptos Display" panose="020B0004020202020204" pitchFamily="34" charset="0"/>
              </a:rPr>
              <a:t> SPACEXTABLEORDER BY Launch_site;"""</a:t>
            </a:r>
            <a:r>
              <a:rPr lang="en-US" sz="2000" i="1" dirty="0" err="1">
                <a:latin typeface="Aptos Display" panose="020B0004020202020204" pitchFamily="34" charset="0"/>
              </a:rPr>
              <a:t>cur.execute</a:t>
            </a:r>
            <a:r>
              <a:rPr lang="en-US" sz="2000" i="1" dirty="0">
                <a:latin typeface="Aptos Display" panose="020B0004020202020204" pitchFamily="34" charset="0"/>
              </a:rPr>
              <a:t>(query)</a:t>
            </a:r>
            <a:r>
              <a:rPr lang="en-US" sz="2000" i="1" dirty="0" err="1">
                <a:latin typeface="Aptos Display" panose="020B0004020202020204" pitchFamily="34" charset="0"/>
              </a:rPr>
              <a:t>unique_sites</a:t>
            </a:r>
            <a:r>
              <a:rPr lang="en-US" sz="2000" i="1" dirty="0">
                <a:latin typeface="Aptos Display" panose="020B0004020202020204" pitchFamily="34" charset="0"/>
              </a:rPr>
              <a:t> = </a:t>
            </a:r>
            <a:r>
              <a:rPr lang="en-US" sz="2000" i="1" dirty="0" err="1">
                <a:latin typeface="Aptos Display" panose="020B0004020202020204" pitchFamily="34" charset="0"/>
              </a:rPr>
              <a:t>cur.fetchall</a:t>
            </a:r>
            <a:r>
              <a:rPr lang="en-US" sz="2000" i="1" dirty="0">
                <a:latin typeface="Aptos Display" panose="020B0004020202020204" pitchFamily="34" charset="0"/>
              </a:rPr>
              <a:t>()</a:t>
            </a:r>
            <a:r>
              <a:rPr lang="en-US" sz="2000" i="1" dirty="0" err="1">
                <a:latin typeface="Aptos Display" panose="020B0004020202020204" pitchFamily="34" charset="0"/>
              </a:rPr>
              <a:t>unique_sites</a:t>
            </a:r>
            <a:endParaRPr lang="en-US" sz="2000" i="1" dirty="0">
              <a:latin typeface="Aptos Display" panose="020B00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Task 1</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D9CE-5BE7-3DA2-BFC7-BFBAF64BE0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C8A800-93C5-B8A8-1D66-9D63916581D2}"/>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40697801-21E6-9014-5F15-09E6C0D6DB2D}"/>
              </a:ext>
            </a:extLst>
          </p:cNvPr>
          <p:cNvSpPr>
            <a:spLocks noGrp="1"/>
          </p:cNvSpPr>
          <p:nvPr>
            <p:ph idx="4294967295"/>
          </p:nvPr>
        </p:nvSpPr>
        <p:spPr>
          <a:xfrm>
            <a:off x="770010" y="1087699"/>
            <a:ext cx="9745589" cy="5585244"/>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Task 2- Display 5 records where launch sites begin with the string 'CCA’</a:t>
            </a:r>
          </a:p>
          <a:p>
            <a:pPr marL="0" indent="0">
              <a:lnSpc>
                <a:spcPct val="100000"/>
              </a:lnSpc>
              <a:spcBef>
                <a:spcPts val="1400"/>
              </a:spcBef>
              <a:buNone/>
            </a:pPr>
            <a:r>
              <a:rPr lang="en-US" sz="2000" dirty="0">
                <a:latin typeface="Abadi" panose="020B0604020104020204" pitchFamily="34" charset="0"/>
              </a:rPr>
              <a:t>Query:</a:t>
            </a:r>
          </a:p>
          <a:p>
            <a:pPr marL="0" indent="0">
              <a:lnSpc>
                <a:spcPct val="100000"/>
              </a:lnSpc>
              <a:spcBef>
                <a:spcPts val="1400"/>
              </a:spcBef>
              <a:buNone/>
            </a:pPr>
            <a:r>
              <a:rPr lang="en-US" sz="2000" i="1" dirty="0">
                <a:latin typeface="Aptos Display" panose="020B0004020202020204" pitchFamily="34" charset="0"/>
              </a:rPr>
              <a:t>""" SELECT * FROM SPACEXTABLEWHERE </a:t>
            </a:r>
            <a:r>
              <a:rPr lang="en-US" sz="2000" i="1" dirty="0" err="1">
                <a:latin typeface="Aptos Display" panose="020B0004020202020204" pitchFamily="34" charset="0"/>
              </a:rPr>
              <a:t>Launch_Site</a:t>
            </a:r>
            <a:r>
              <a:rPr lang="en-US" sz="2000" i="1" dirty="0">
                <a:latin typeface="Aptos Display" panose="020B0004020202020204" pitchFamily="34" charset="0"/>
              </a:rPr>
              <a:t> LIKE 'CCA%'LIMIT 5; """</a:t>
            </a:r>
            <a:r>
              <a:rPr lang="en-US" sz="2000" i="1" dirty="0" err="1">
                <a:latin typeface="Aptos Display" panose="020B0004020202020204" pitchFamily="34" charset="0"/>
              </a:rPr>
              <a:t>cur.execute</a:t>
            </a:r>
            <a:r>
              <a:rPr lang="en-US" sz="2000" i="1" dirty="0">
                <a:latin typeface="Aptos Display" panose="020B0004020202020204" pitchFamily="34" charset="0"/>
              </a:rPr>
              <a:t>(query)rows = </a:t>
            </a:r>
            <a:r>
              <a:rPr lang="en-US" sz="2000" i="1" dirty="0" err="1">
                <a:latin typeface="Aptos Display" panose="020B0004020202020204" pitchFamily="34" charset="0"/>
              </a:rPr>
              <a:t>cur.fetchall</a:t>
            </a:r>
            <a:r>
              <a:rPr lang="en-US" sz="2000" i="1" dirty="0">
                <a:latin typeface="Aptos Display" panose="020B0004020202020204" pitchFamily="34" charset="0"/>
              </a:rPr>
              <a:t>()</a:t>
            </a:r>
            <a:r>
              <a:rPr lang="en-US" sz="2000" i="1" dirty="0" err="1">
                <a:latin typeface="Aptos Display" panose="020B0004020202020204" pitchFamily="34" charset="0"/>
              </a:rPr>
              <a:t>df_cca</a:t>
            </a:r>
            <a:r>
              <a:rPr lang="en-US" sz="2000" i="1" dirty="0">
                <a:latin typeface="Aptos Display" panose="020B0004020202020204" pitchFamily="34" charset="0"/>
              </a:rPr>
              <a:t> = </a:t>
            </a:r>
            <a:r>
              <a:rPr lang="en-US" sz="2000" i="1" dirty="0" err="1">
                <a:latin typeface="Aptos Display" panose="020B0004020202020204" pitchFamily="34" charset="0"/>
              </a:rPr>
              <a:t>pd.DataFrame</a:t>
            </a:r>
            <a:r>
              <a:rPr lang="en-US" sz="2000" i="1" dirty="0">
                <a:latin typeface="Aptos Display" panose="020B0004020202020204" pitchFamily="34" charset="0"/>
              </a:rPr>
              <a:t>(</a:t>
            </a:r>
            <a:r>
              <a:rPr lang="en-US" sz="2000" i="1" dirty="0" err="1">
                <a:latin typeface="Aptos Display" panose="020B0004020202020204" pitchFamily="34" charset="0"/>
              </a:rPr>
              <a:t>rows,columns</a:t>
            </a:r>
            <a:r>
              <a:rPr lang="en-US" sz="2000" i="1" dirty="0">
                <a:latin typeface="Aptos Display" panose="020B0004020202020204" pitchFamily="34" charset="0"/>
              </a:rPr>
              <a:t>=</a:t>
            </a:r>
            <a:r>
              <a:rPr lang="en-US" sz="2000" i="1" dirty="0" err="1">
                <a:latin typeface="Aptos Display" panose="020B0004020202020204" pitchFamily="34" charset="0"/>
              </a:rPr>
              <a:t>df.columns</a:t>
            </a:r>
            <a:r>
              <a:rPr lang="en-US" sz="2000" i="1" dirty="0">
                <a:latin typeface="Aptos Display" panose="020B0004020202020204" pitchFamily="34" charset="0"/>
              </a:rPr>
              <a:t>)</a:t>
            </a:r>
            <a:r>
              <a:rPr lang="en-US" sz="2000" i="1" dirty="0" err="1">
                <a:latin typeface="Aptos Display" panose="020B0004020202020204" pitchFamily="34" charset="0"/>
              </a:rPr>
              <a:t>df_cca</a:t>
            </a:r>
            <a:endParaRPr lang="en-US" sz="2000" i="1" dirty="0">
              <a:latin typeface="Aptos Display" panose="020B0004020202020204" pitchFamily="34" charset="0"/>
            </a:endParaRPr>
          </a:p>
          <a:p>
            <a:pPr marL="0" indent="0">
              <a:buNone/>
            </a:pPr>
            <a:endParaRPr lang="en-US" sz="2000" dirty="0">
              <a:latin typeface="Abadi" panose="020B0604020104020204" pitchFamily="34" charset="0"/>
            </a:endParaRPr>
          </a:p>
          <a:p>
            <a:pPr marL="0" indent="0">
              <a:buNone/>
            </a:pPr>
            <a:r>
              <a:rPr lang="en-US" sz="2000" dirty="0">
                <a:latin typeface="Abadi" panose="020B0604020104020204" pitchFamily="34" charset="0"/>
              </a:rPr>
              <a:t>Task 3 - Display the total payload mass carried by boosters launched by NASA (CRS)</a:t>
            </a:r>
          </a:p>
          <a:p>
            <a:pPr marL="0" indent="0">
              <a:buNone/>
            </a:pPr>
            <a:r>
              <a:rPr lang="en-US" sz="2000" dirty="0">
                <a:latin typeface="Abadi" panose="020B0604020104020204" pitchFamily="34" charset="0"/>
              </a:rPr>
              <a:t>Query:</a:t>
            </a:r>
          </a:p>
          <a:p>
            <a:pPr marL="0" indent="0">
              <a:buNone/>
            </a:pPr>
            <a:r>
              <a:rPr lang="en-US" sz="2000" i="1" dirty="0">
                <a:latin typeface="Aptos Display" panose="020B0004020202020204" pitchFamily="34" charset="0"/>
              </a:rPr>
              <a:t>""" SELECT SUM("PAYLOAD_MASS__KG_") </a:t>
            </a:r>
            <a:r>
              <a:rPr lang="en-US" sz="2000" i="1" dirty="0" err="1">
                <a:latin typeface="Aptos Display" panose="020B0004020202020204" pitchFamily="34" charset="0"/>
              </a:rPr>
              <a:t>AStotal_payload_massFROM</a:t>
            </a:r>
            <a:r>
              <a:rPr lang="en-US" sz="2000" i="1" dirty="0">
                <a:latin typeface="Aptos Display" panose="020B0004020202020204" pitchFamily="34" charset="0"/>
              </a:rPr>
              <a:t> "SPACEXTABLE"WHERE Customer = 'NASA (CRS)'; """</a:t>
            </a:r>
            <a:r>
              <a:rPr lang="en-US" sz="2000" i="1" dirty="0" err="1">
                <a:latin typeface="Aptos Display" panose="020B0004020202020204" pitchFamily="34" charset="0"/>
              </a:rPr>
              <a:t>cur.execute</a:t>
            </a:r>
            <a:r>
              <a:rPr lang="en-US" sz="2000" i="1" dirty="0">
                <a:latin typeface="Aptos Display" panose="020B0004020202020204" pitchFamily="34" charset="0"/>
              </a:rPr>
              <a:t>(query)</a:t>
            </a:r>
            <a:r>
              <a:rPr lang="en-US" sz="2000" i="1" dirty="0" err="1">
                <a:latin typeface="Aptos Display" panose="020B0004020202020204" pitchFamily="34" charset="0"/>
              </a:rPr>
              <a:t>total_payload</a:t>
            </a:r>
            <a:r>
              <a:rPr lang="en-US" sz="2000" i="1" dirty="0">
                <a:latin typeface="Aptos Display" panose="020B0004020202020204" pitchFamily="34" charset="0"/>
              </a:rPr>
              <a:t> = </a:t>
            </a:r>
            <a:r>
              <a:rPr lang="en-US" sz="2000" i="1" dirty="0" err="1">
                <a:latin typeface="Aptos Display" panose="020B0004020202020204" pitchFamily="34" charset="0"/>
              </a:rPr>
              <a:t>cur.fetchone</a:t>
            </a:r>
            <a:r>
              <a:rPr lang="en-US" sz="2000" i="1" dirty="0">
                <a:latin typeface="Aptos Display" panose="020B0004020202020204" pitchFamily="34" charset="0"/>
              </a:rPr>
              <a:t>()</a:t>
            </a:r>
            <a:r>
              <a:rPr lang="en-US" sz="2000" i="1" dirty="0" err="1">
                <a:latin typeface="Aptos Display" panose="020B0004020202020204" pitchFamily="34" charset="0"/>
              </a:rPr>
              <a:t>total_payload</a:t>
            </a:r>
            <a:endParaRPr lang="en-US" sz="2000" i="1" dirty="0">
              <a:latin typeface="Aptos Display" panose="020B0004020202020204" pitchFamily="34" charset="0"/>
            </a:endParaRPr>
          </a:p>
        </p:txBody>
      </p:sp>
      <p:sp>
        <p:nvSpPr>
          <p:cNvPr id="3" name="Title 1">
            <a:extLst>
              <a:ext uri="{FF2B5EF4-FFF2-40B4-BE49-F238E27FC236}">
                <a16:creationId xmlns:a16="http://schemas.microsoft.com/office/drawing/2014/main" id="{DC1F3CDA-3F50-5486-3E3F-C721331024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 2 and Task 3</a:t>
            </a:r>
            <a:endParaRPr lang="en-US" u="sng" dirty="0">
              <a:solidFill>
                <a:srgbClr val="0B49CB"/>
              </a:solidFill>
            </a:endParaRPr>
          </a:p>
        </p:txBody>
      </p:sp>
    </p:spTree>
    <p:extLst>
      <p:ext uri="{BB962C8B-B14F-4D97-AF65-F5344CB8AC3E}">
        <p14:creationId xmlns:p14="http://schemas.microsoft.com/office/powerpoint/2010/main" val="309942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E75EE-92BA-5D4C-2E48-80456DE3B35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72B31F-0779-8815-666B-D1CD8486EE9B}"/>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E7C9EE26-2303-CE1F-099F-298F51DD67A7}"/>
              </a:ext>
            </a:extLst>
          </p:cNvPr>
          <p:cNvSpPr>
            <a:spLocks noGrp="1"/>
          </p:cNvSpPr>
          <p:nvPr>
            <p:ph idx="4294967295"/>
          </p:nvPr>
        </p:nvSpPr>
        <p:spPr>
          <a:xfrm>
            <a:off x="770011" y="1253331"/>
            <a:ext cx="9745589" cy="4351338"/>
          </a:xfrm>
          <a:prstGeom prst="rect">
            <a:avLst/>
          </a:prstGeom>
        </p:spPr>
        <p:txBody>
          <a:bodyPr lIns="91440" tIns="45720" rIns="91440" bIns="45720" anchor="t">
            <a:normAutofit/>
          </a:bodyPr>
          <a:lstStyle/>
          <a:p>
            <a:pPr marL="0" indent="0">
              <a:buNone/>
            </a:pPr>
            <a:r>
              <a:rPr lang="en-US" sz="2000" dirty="0">
                <a:latin typeface="Abadi" panose="020B0604020104020204" pitchFamily="34" charset="0"/>
              </a:rPr>
              <a:t>Task 4- Display average payload mass carried by booster version F9 v1.1</a:t>
            </a:r>
          </a:p>
          <a:p>
            <a:pPr marL="0" indent="0">
              <a:buNone/>
            </a:pPr>
            <a:r>
              <a:rPr lang="en-US" sz="2000" dirty="0">
                <a:latin typeface="Abadi" panose="020B0604020104020204" pitchFamily="34" charset="0"/>
              </a:rPr>
              <a:t>Query:</a:t>
            </a:r>
            <a:br>
              <a:rPr lang="en-US" sz="2000" dirty="0">
                <a:latin typeface="Abadi" panose="020B0604020104020204" pitchFamily="34" charset="0"/>
              </a:rPr>
            </a:br>
            <a:r>
              <a:rPr lang="en-US" sz="2000" i="1" dirty="0">
                <a:latin typeface="Aptos Display" panose="020B0004020202020204" pitchFamily="34" charset="0"/>
              </a:rPr>
              <a:t> """ SELECT AVG(PAYLOAD_MASS__KG_) </a:t>
            </a:r>
            <a:r>
              <a:rPr lang="en-US" sz="2000" i="1" dirty="0" err="1">
                <a:latin typeface="Aptos Display" panose="020B0004020202020204" pitchFamily="34" charset="0"/>
              </a:rPr>
              <a:t>ASavg_payload_massFROM</a:t>
            </a:r>
            <a:r>
              <a:rPr lang="en-US" sz="2000" i="1" dirty="0">
                <a:latin typeface="Aptos Display" panose="020B0004020202020204" pitchFamily="34" charset="0"/>
              </a:rPr>
              <a:t> SPACEXTABLEWHERE </a:t>
            </a:r>
            <a:r>
              <a:rPr lang="en-US" sz="2000" i="1" dirty="0" err="1">
                <a:latin typeface="Aptos Display" panose="020B0004020202020204" pitchFamily="34" charset="0"/>
              </a:rPr>
              <a:t>Booster_Version</a:t>
            </a:r>
            <a:r>
              <a:rPr lang="en-US" sz="2000" i="1" dirty="0">
                <a:latin typeface="Aptos Display" panose="020B0004020202020204" pitchFamily="34" charset="0"/>
              </a:rPr>
              <a:t> LIKE 'F9 v1.1%'; """ </a:t>
            </a:r>
            <a:r>
              <a:rPr lang="en-US" sz="2000" i="1" dirty="0" err="1">
                <a:latin typeface="Aptos Display" panose="020B0004020202020204" pitchFamily="34" charset="0"/>
              </a:rPr>
              <a:t>cur.execute</a:t>
            </a:r>
            <a:r>
              <a:rPr lang="en-US" sz="2000" i="1" dirty="0">
                <a:latin typeface="Aptos Display" panose="020B0004020202020204" pitchFamily="34" charset="0"/>
              </a:rPr>
              <a:t>(query)</a:t>
            </a:r>
            <a:r>
              <a:rPr lang="en-US" sz="2000" i="1" dirty="0" err="1">
                <a:latin typeface="Aptos Display" panose="020B0004020202020204" pitchFamily="34" charset="0"/>
              </a:rPr>
              <a:t>avg_payload</a:t>
            </a:r>
            <a:r>
              <a:rPr lang="en-US" sz="2000" i="1" dirty="0">
                <a:latin typeface="Aptos Display" panose="020B0004020202020204" pitchFamily="34" charset="0"/>
              </a:rPr>
              <a:t> = </a:t>
            </a:r>
            <a:r>
              <a:rPr lang="en-US" sz="2000" i="1" dirty="0" err="1">
                <a:latin typeface="Aptos Display" panose="020B0004020202020204" pitchFamily="34" charset="0"/>
              </a:rPr>
              <a:t>cur.fetchone</a:t>
            </a:r>
            <a:r>
              <a:rPr lang="en-US" sz="2000" i="1" dirty="0">
                <a:latin typeface="Aptos Display" panose="020B0004020202020204" pitchFamily="34" charset="0"/>
              </a:rPr>
              <a:t>()</a:t>
            </a:r>
            <a:r>
              <a:rPr lang="en-US" sz="2000" i="1" dirty="0" err="1">
                <a:latin typeface="Aptos Display" panose="020B0004020202020204" pitchFamily="34" charset="0"/>
              </a:rPr>
              <a:t>avg_payload</a:t>
            </a:r>
            <a:endParaRPr lang="en-US" sz="2000" i="1" dirty="0">
              <a:latin typeface="Aptos Display" panose="020B0004020202020204" pitchFamily="34" charset="0"/>
            </a:endParaRPr>
          </a:p>
          <a:p>
            <a:pPr marL="0" indent="0">
              <a:lnSpc>
                <a:spcPct val="100000"/>
              </a:lnSpc>
              <a:spcBef>
                <a:spcPts val="1400"/>
              </a:spcBef>
              <a:buNone/>
            </a:pPr>
            <a:r>
              <a:rPr lang="en-US" sz="2000" dirty="0">
                <a:latin typeface="Abadi" panose="020B0604020104020204" pitchFamily="34" charset="0"/>
              </a:rPr>
              <a:t>Task 5 - List the date when the first </a:t>
            </a:r>
            <a:r>
              <a:rPr lang="en-US" sz="2000" dirty="0" err="1">
                <a:latin typeface="Abadi" panose="020B0604020104020204" pitchFamily="34" charset="0"/>
              </a:rPr>
              <a:t>succesful</a:t>
            </a:r>
            <a:r>
              <a:rPr lang="en-US" sz="2000" dirty="0">
                <a:latin typeface="Abadi" panose="020B0604020104020204" pitchFamily="34" charset="0"/>
              </a:rPr>
              <a:t> landing outcome in ground pad was </a:t>
            </a:r>
            <a:r>
              <a:rPr lang="en-US" sz="2000" dirty="0" err="1">
                <a:latin typeface="Abadi" panose="020B0604020104020204" pitchFamily="34" charset="0"/>
              </a:rPr>
              <a:t>acheived</a:t>
            </a:r>
            <a:r>
              <a:rPr lang="en-US" sz="2000" dirty="0">
                <a:latin typeface="Abadi" panose="020B0604020104020204" pitchFamily="34" charset="0"/>
              </a:rPr>
              <a:t>.</a:t>
            </a:r>
          </a:p>
          <a:p>
            <a:pPr marL="0" indent="0">
              <a:lnSpc>
                <a:spcPct val="100000"/>
              </a:lnSpc>
              <a:spcBef>
                <a:spcPts val="1400"/>
              </a:spcBef>
              <a:buNone/>
            </a:pPr>
            <a:r>
              <a:rPr lang="en-US" sz="2000" dirty="0">
                <a:latin typeface="Abadi" panose="020B0604020104020204" pitchFamily="34" charset="0"/>
              </a:rPr>
              <a:t>Query: </a:t>
            </a:r>
          </a:p>
          <a:p>
            <a:pPr marL="0" indent="0">
              <a:lnSpc>
                <a:spcPct val="100000"/>
              </a:lnSpc>
              <a:spcBef>
                <a:spcPts val="1400"/>
              </a:spcBef>
              <a:buNone/>
            </a:pPr>
            <a:r>
              <a:rPr lang="en-US" sz="2000" i="1" dirty="0">
                <a:latin typeface="Aptos Display" panose="020B0004020202020204" pitchFamily="34" charset="0"/>
              </a:rPr>
              <a:t>""" SELECT MIN(Date) </a:t>
            </a:r>
            <a:r>
              <a:rPr lang="en-US" sz="2000" i="1" dirty="0" err="1">
                <a:latin typeface="Aptos Display" panose="020B0004020202020204" pitchFamily="34" charset="0"/>
              </a:rPr>
              <a:t>ASfirst_success_ground_padFROM</a:t>
            </a:r>
            <a:r>
              <a:rPr lang="en-US" sz="2000" i="1" dirty="0">
                <a:latin typeface="Aptos Display" panose="020B0004020202020204" pitchFamily="34" charset="0"/>
              </a:rPr>
              <a:t> SPACEXTABLEWHERE "</a:t>
            </a:r>
            <a:r>
              <a:rPr lang="en-US" sz="2000" i="1" dirty="0" err="1">
                <a:latin typeface="Aptos Display" panose="020B0004020202020204" pitchFamily="34" charset="0"/>
              </a:rPr>
              <a:t>Landing_Outcome</a:t>
            </a:r>
            <a:r>
              <a:rPr lang="en-US" sz="2000" i="1" dirty="0">
                <a:latin typeface="Aptos Display" panose="020B0004020202020204" pitchFamily="34" charset="0"/>
              </a:rPr>
              <a:t>" = 'Success (ground pad)';"""</a:t>
            </a:r>
            <a:r>
              <a:rPr lang="en-US" sz="2000" i="1" dirty="0" err="1">
                <a:latin typeface="Aptos Display" panose="020B0004020202020204" pitchFamily="34" charset="0"/>
              </a:rPr>
              <a:t>cur.execute</a:t>
            </a:r>
            <a:r>
              <a:rPr lang="en-US" sz="2000" i="1" dirty="0">
                <a:latin typeface="Aptos Display" panose="020B0004020202020204" pitchFamily="34" charset="0"/>
              </a:rPr>
              <a:t>(query)</a:t>
            </a:r>
            <a:r>
              <a:rPr lang="en-US" sz="2000" i="1" dirty="0" err="1">
                <a:latin typeface="Aptos Display" panose="020B0004020202020204" pitchFamily="34" charset="0"/>
              </a:rPr>
              <a:t>first_success</a:t>
            </a:r>
            <a:r>
              <a:rPr lang="en-US" sz="2000" i="1" dirty="0">
                <a:latin typeface="Aptos Display" panose="020B0004020202020204" pitchFamily="34" charset="0"/>
              </a:rPr>
              <a:t> = </a:t>
            </a:r>
            <a:r>
              <a:rPr lang="en-US" sz="2000" i="1" dirty="0" err="1">
                <a:latin typeface="Aptos Display" panose="020B0004020202020204" pitchFamily="34" charset="0"/>
              </a:rPr>
              <a:t>cur.fetchone</a:t>
            </a:r>
            <a:r>
              <a:rPr lang="en-US" sz="2000" i="1" dirty="0">
                <a:latin typeface="Aptos Display" panose="020B0004020202020204" pitchFamily="34" charset="0"/>
              </a:rPr>
              <a:t>()</a:t>
            </a:r>
            <a:r>
              <a:rPr lang="en-US" sz="2000" i="1" dirty="0" err="1">
                <a:latin typeface="Aptos Display" panose="020B0004020202020204" pitchFamily="34" charset="0"/>
              </a:rPr>
              <a:t>first_success</a:t>
            </a:r>
            <a:endParaRPr lang="en-US" sz="2000" i="1" dirty="0">
              <a:latin typeface="Aptos Display" panose="020B0004020202020204" pitchFamily="34" charset="0"/>
            </a:endParaRPr>
          </a:p>
        </p:txBody>
      </p:sp>
      <p:sp>
        <p:nvSpPr>
          <p:cNvPr id="3" name="Title 1">
            <a:extLst>
              <a:ext uri="{FF2B5EF4-FFF2-40B4-BE49-F238E27FC236}">
                <a16:creationId xmlns:a16="http://schemas.microsoft.com/office/drawing/2014/main" id="{FFEE3DB0-8AB6-F227-3342-09A33ACEEA6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 4 and Task 5 </a:t>
            </a:r>
            <a:endParaRPr lang="en-US" u="sng" dirty="0">
              <a:solidFill>
                <a:srgbClr val="0B49CB"/>
              </a:solidFill>
            </a:endParaRPr>
          </a:p>
        </p:txBody>
      </p:sp>
    </p:spTree>
    <p:extLst>
      <p:ext uri="{BB962C8B-B14F-4D97-AF65-F5344CB8AC3E}">
        <p14:creationId xmlns:p14="http://schemas.microsoft.com/office/powerpoint/2010/main" val="76084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A05DD-EC5A-9165-7ADC-C56BCCA9FB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680546-9440-6F87-00A9-C27C10AE79F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96B0C616-4B80-B29C-F239-B8EFDDC9534F}"/>
              </a:ext>
            </a:extLst>
          </p:cNvPr>
          <p:cNvSpPr>
            <a:spLocks noGrp="1"/>
          </p:cNvSpPr>
          <p:nvPr>
            <p:ph idx="4294967295"/>
          </p:nvPr>
        </p:nvSpPr>
        <p:spPr>
          <a:xfrm>
            <a:off x="770011" y="1219200"/>
            <a:ext cx="9745589" cy="5388429"/>
          </a:xfrm>
          <a:prstGeom prst="rect">
            <a:avLst/>
          </a:prstGeom>
        </p:spPr>
        <p:txBody>
          <a:bodyPr lIns="91440" tIns="45720" rIns="91440" bIns="45720" anchor="t">
            <a:normAutofit/>
          </a:bodyPr>
          <a:lstStyle/>
          <a:p>
            <a:pPr marL="0" indent="0">
              <a:buNone/>
            </a:pPr>
            <a:r>
              <a:rPr lang="en-US" sz="2000" dirty="0">
                <a:latin typeface="Abadi" panose="020B0604020104020204" pitchFamily="34" charset="0"/>
              </a:rPr>
              <a:t>Task 6 - List the names of the boosters which have success in drone ship and have payload mass greater than 4000 but less than 6000</a:t>
            </a:r>
          </a:p>
          <a:p>
            <a:pPr marL="0" indent="0">
              <a:buNone/>
            </a:pPr>
            <a:r>
              <a:rPr lang="en-US" sz="2000" dirty="0">
                <a:latin typeface="Abadi" panose="020B0604020104020204" pitchFamily="34" charset="0"/>
              </a:rPr>
              <a:t>Query:</a:t>
            </a:r>
          </a:p>
          <a:p>
            <a:pPr marL="0" indent="0">
              <a:buNone/>
            </a:pPr>
            <a:r>
              <a:rPr lang="en-US" sz="2000" i="1" dirty="0">
                <a:latin typeface="Aptos Display" panose="020B0004020202020204" pitchFamily="34" charset="0"/>
              </a:rPr>
              <a:t> """SELECT DISTINCT "</a:t>
            </a:r>
            <a:r>
              <a:rPr lang="en-US" sz="2000" i="1" dirty="0" err="1">
                <a:latin typeface="Aptos Display" panose="020B0004020202020204" pitchFamily="34" charset="0"/>
              </a:rPr>
              <a:t>Booster_Version"FROM</a:t>
            </a:r>
            <a:r>
              <a:rPr lang="en-US" sz="2000" i="1" dirty="0">
                <a:latin typeface="Aptos Display" panose="020B0004020202020204" pitchFamily="34" charset="0"/>
              </a:rPr>
              <a:t> SPACEXTABLEWHERE "</a:t>
            </a:r>
            <a:r>
              <a:rPr lang="en-US" sz="2000" i="1" dirty="0" err="1">
                <a:latin typeface="Aptos Display" panose="020B0004020202020204" pitchFamily="34" charset="0"/>
              </a:rPr>
              <a:t>Landing_Outcome</a:t>
            </a:r>
            <a:r>
              <a:rPr lang="en-US" sz="2000" i="1" dirty="0">
                <a:latin typeface="Aptos Display" panose="020B0004020202020204" pitchFamily="34" charset="0"/>
              </a:rPr>
              <a:t>" LIKE 'Success (drone ship)'  AND "PAYLOAD_MASS__KG_" &gt; 4000  AND "PAYLOAD_MASS__KG_" &lt; 6000;"""cur.execute(query)boosters = </a:t>
            </a:r>
            <a:r>
              <a:rPr lang="en-US" sz="2000" i="1" dirty="0" err="1">
                <a:latin typeface="Aptos Display" panose="020B0004020202020204" pitchFamily="34" charset="0"/>
              </a:rPr>
              <a:t>cur.fetchall</a:t>
            </a:r>
            <a:r>
              <a:rPr lang="en-US" sz="2000" i="1" dirty="0">
                <a:latin typeface="Aptos Display" panose="020B0004020202020204" pitchFamily="34" charset="0"/>
              </a:rPr>
              <a:t>()#import pandas as </a:t>
            </a:r>
            <a:r>
              <a:rPr lang="en-US" sz="2000" i="1" dirty="0" err="1">
                <a:latin typeface="Aptos Display" panose="020B0004020202020204" pitchFamily="34" charset="0"/>
              </a:rPr>
              <a:t>pdpd.DataFrame</a:t>
            </a:r>
            <a:r>
              <a:rPr lang="en-US" sz="2000" i="1" dirty="0">
                <a:latin typeface="Aptos Display" panose="020B0004020202020204" pitchFamily="34" charset="0"/>
              </a:rPr>
              <a:t>(boosters, columns=["</a:t>
            </a:r>
            <a:r>
              <a:rPr lang="en-US" sz="2000" i="1" dirty="0" err="1">
                <a:latin typeface="Aptos Display" panose="020B0004020202020204" pitchFamily="34" charset="0"/>
              </a:rPr>
              <a:t>Booster_Version</a:t>
            </a:r>
            <a:r>
              <a:rPr lang="en-US" sz="2000" i="1" dirty="0">
                <a:latin typeface="Aptos Display" panose="020B0004020202020204" pitchFamily="34" charset="0"/>
              </a:rPr>
              <a:t>"])</a:t>
            </a:r>
          </a:p>
          <a:p>
            <a:pPr lvl="1"/>
            <a:endParaRPr lang="en-US" sz="2000" dirty="0">
              <a:latin typeface="Abadi" panose="020B0604020104020204" pitchFamily="34" charset="0"/>
            </a:endParaRPr>
          </a:p>
          <a:p>
            <a:pPr marL="0" indent="0">
              <a:buNone/>
            </a:pPr>
            <a:r>
              <a:rPr lang="en-US" sz="2000" dirty="0">
                <a:latin typeface="Abadi" panose="020B0604020104020204" pitchFamily="34" charset="0"/>
              </a:rPr>
              <a:t>Task 7 - List the total number of successful and failure mission outcomes</a:t>
            </a:r>
          </a:p>
          <a:p>
            <a:pPr marL="0" indent="0">
              <a:buNone/>
            </a:pPr>
            <a:r>
              <a:rPr lang="en-US" sz="2000" dirty="0">
                <a:latin typeface="Abadi" panose="020B0604020104020204" pitchFamily="34" charset="0"/>
              </a:rPr>
              <a:t>Query: </a:t>
            </a:r>
          </a:p>
          <a:p>
            <a:pPr marL="0" indent="0">
              <a:buNone/>
            </a:pPr>
            <a:r>
              <a:rPr lang="en-US" sz="2000" i="1" dirty="0">
                <a:latin typeface="Aptos Display" panose="020B0004020202020204" pitchFamily="34" charset="0"/>
              </a:rPr>
              <a:t>"""SELECT "</a:t>
            </a:r>
            <a:r>
              <a:rPr lang="en-US" sz="2000" i="1" dirty="0" err="1">
                <a:latin typeface="Aptos Display" panose="020B0004020202020204" pitchFamily="34" charset="0"/>
              </a:rPr>
              <a:t>Mission_Outcome</a:t>
            </a:r>
            <a:r>
              <a:rPr lang="en-US" sz="2000" i="1" dirty="0">
                <a:latin typeface="Aptos Display" panose="020B0004020202020204" pitchFamily="34" charset="0"/>
              </a:rPr>
              <a:t>", COUNT(*) AS </a:t>
            </a:r>
            <a:r>
              <a:rPr lang="en-US" sz="2000" i="1" dirty="0" err="1">
                <a:latin typeface="Aptos Display" panose="020B0004020202020204" pitchFamily="34" charset="0"/>
              </a:rPr>
              <a:t>countFROM</a:t>
            </a:r>
            <a:r>
              <a:rPr lang="en-US" sz="2000" i="1" dirty="0">
                <a:latin typeface="Aptos Display" panose="020B0004020202020204" pitchFamily="34" charset="0"/>
              </a:rPr>
              <a:t> SPACEXTABLEGROUP BY "Mission_Outcome";"""</a:t>
            </a:r>
            <a:r>
              <a:rPr lang="en-US" sz="2000" i="1" dirty="0" err="1">
                <a:latin typeface="Aptos Display" panose="020B0004020202020204" pitchFamily="34" charset="0"/>
              </a:rPr>
              <a:t>cur.execute</a:t>
            </a:r>
            <a:r>
              <a:rPr lang="en-US" sz="2000" i="1" dirty="0">
                <a:latin typeface="Aptos Display" panose="020B0004020202020204" pitchFamily="34" charset="0"/>
              </a:rPr>
              <a:t>(query)</a:t>
            </a:r>
            <a:r>
              <a:rPr lang="en-US" sz="2000" i="1" dirty="0" err="1">
                <a:latin typeface="Aptos Display" panose="020B0004020202020204" pitchFamily="34" charset="0"/>
              </a:rPr>
              <a:t>mission_counts</a:t>
            </a:r>
            <a:r>
              <a:rPr lang="en-US" sz="2000" i="1" dirty="0">
                <a:latin typeface="Aptos Display" panose="020B0004020202020204" pitchFamily="34" charset="0"/>
              </a:rPr>
              <a:t> = </a:t>
            </a:r>
            <a:r>
              <a:rPr lang="en-US" sz="2000" i="1" dirty="0" err="1">
                <a:latin typeface="Aptos Display" panose="020B0004020202020204" pitchFamily="34" charset="0"/>
              </a:rPr>
              <a:t>cur.fetchall</a:t>
            </a:r>
            <a:r>
              <a:rPr lang="en-US" sz="2000" i="1" dirty="0">
                <a:latin typeface="Aptos Display" panose="020B0004020202020204" pitchFamily="34" charset="0"/>
              </a:rPr>
              <a:t>()# import pandas as </a:t>
            </a:r>
            <a:r>
              <a:rPr lang="en-US" sz="2000" i="1" dirty="0" err="1">
                <a:latin typeface="Aptos Display" panose="020B0004020202020204" pitchFamily="34" charset="0"/>
              </a:rPr>
              <a:t>pdpd.DataFrame</a:t>
            </a:r>
            <a:r>
              <a:rPr lang="en-US" sz="2000" i="1" dirty="0">
                <a:latin typeface="Aptos Display" panose="020B0004020202020204" pitchFamily="34" charset="0"/>
              </a:rPr>
              <a:t>(</a:t>
            </a:r>
            <a:r>
              <a:rPr lang="en-US" sz="2000" i="1" dirty="0" err="1">
                <a:latin typeface="Aptos Display" panose="020B0004020202020204" pitchFamily="34" charset="0"/>
              </a:rPr>
              <a:t>mission_counts</a:t>
            </a:r>
            <a:r>
              <a:rPr lang="en-US" sz="2000" i="1" dirty="0">
                <a:latin typeface="Aptos Display" panose="020B0004020202020204" pitchFamily="34" charset="0"/>
              </a:rPr>
              <a:t>, columns=["</a:t>
            </a:r>
            <a:r>
              <a:rPr lang="en-US" sz="2000" i="1" dirty="0" err="1">
                <a:latin typeface="Aptos Display" panose="020B0004020202020204" pitchFamily="34" charset="0"/>
              </a:rPr>
              <a:t>Mission_Outcome</a:t>
            </a:r>
            <a:r>
              <a:rPr lang="en-US" sz="2000" i="1" dirty="0">
                <a:latin typeface="Aptos Display" panose="020B0004020202020204" pitchFamily="34" charset="0"/>
              </a:rPr>
              <a:t>", "Count"])</a:t>
            </a:r>
          </a:p>
        </p:txBody>
      </p:sp>
      <p:sp>
        <p:nvSpPr>
          <p:cNvPr id="3" name="Title 1">
            <a:extLst>
              <a:ext uri="{FF2B5EF4-FFF2-40B4-BE49-F238E27FC236}">
                <a16:creationId xmlns:a16="http://schemas.microsoft.com/office/drawing/2014/main" id="{BAA2EF05-D6EC-BC7C-A779-CEEB30BD1F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Tasks 6 and 7</a:t>
            </a:r>
            <a:endParaRPr lang="en-US" u="sng" dirty="0">
              <a:solidFill>
                <a:srgbClr val="0B49CB"/>
              </a:solidFill>
            </a:endParaRPr>
          </a:p>
        </p:txBody>
      </p:sp>
    </p:spTree>
    <p:extLst>
      <p:ext uri="{BB962C8B-B14F-4D97-AF65-F5344CB8AC3E}">
        <p14:creationId xmlns:p14="http://schemas.microsoft.com/office/powerpoint/2010/main" val="71473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B1035-BBFA-A9C1-6DD0-C6596317F1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4A9069-AC51-0B3A-5EF2-64CF84D1621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AAE03586-3459-49D5-6658-0B7CEAF55DF2}"/>
              </a:ext>
            </a:extLst>
          </p:cNvPr>
          <p:cNvSpPr>
            <a:spLocks noGrp="1"/>
          </p:cNvSpPr>
          <p:nvPr>
            <p:ph idx="4294967295"/>
          </p:nvPr>
        </p:nvSpPr>
        <p:spPr>
          <a:xfrm>
            <a:off x="770010" y="1087699"/>
            <a:ext cx="9745589" cy="5339512"/>
          </a:xfrm>
          <a:prstGeom prst="rect">
            <a:avLst/>
          </a:prstGeom>
        </p:spPr>
        <p:txBody>
          <a:bodyPr lIns="91440" tIns="45720" rIns="91440" bIns="45720" anchor="t">
            <a:noAutofit/>
          </a:bodyPr>
          <a:lstStyle/>
          <a:p>
            <a:pPr marL="0" indent="0">
              <a:lnSpc>
                <a:spcPct val="100000"/>
              </a:lnSpc>
              <a:spcBef>
                <a:spcPts val="1400"/>
              </a:spcBef>
              <a:buNone/>
            </a:pPr>
            <a:r>
              <a:rPr lang="en-US" sz="1800" dirty="0">
                <a:latin typeface="Abadi" panose="020B0604020104020204" pitchFamily="34" charset="0"/>
              </a:rPr>
              <a:t>Task 8 - List all the </a:t>
            </a:r>
            <a:r>
              <a:rPr lang="en-US" sz="1800" dirty="0" err="1">
                <a:latin typeface="Abadi" panose="020B0604020104020204" pitchFamily="34" charset="0"/>
              </a:rPr>
              <a:t>booster_versions</a:t>
            </a:r>
            <a:r>
              <a:rPr lang="en-US" sz="1800" dirty="0">
                <a:latin typeface="Abadi" panose="020B0604020104020204" pitchFamily="34" charset="0"/>
              </a:rPr>
              <a:t> that have carried the maximum payload mass, using a subquery with a suitable aggregate function</a:t>
            </a:r>
          </a:p>
          <a:p>
            <a:pPr marL="0" indent="0">
              <a:lnSpc>
                <a:spcPct val="100000"/>
              </a:lnSpc>
              <a:spcBef>
                <a:spcPts val="1400"/>
              </a:spcBef>
              <a:buNone/>
            </a:pPr>
            <a:r>
              <a:rPr lang="en-US" sz="1800" dirty="0">
                <a:latin typeface="Abadi" panose="020B0604020104020204" pitchFamily="34" charset="0"/>
              </a:rPr>
              <a:t>Query:</a:t>
            </a:r>
          </a:p>
          <a:p>
            <a:pPr marL="0" indent="0">
              <a:lnSpc>
                <a:spcPct val="100000"/>
              </a:lnSpc>
              <a:spcBef>
                <a:spcPts val="1400"/>
              </a:spcBef>
              <a:buNone/>
            </a:pPr>
            <a:r>
              <a:rPr lang="en-US" sz="1800" i="1" dirty="0">
                <a:latin typeface="Aptos Display" panose="020B0004020202020204" pitchFamily="34" charset="0"/>
              </a:rPr>
              <a:t>"""SELECT "</a:t>
            </a:r>
            <a:r>
              <a:rPr lang="en-US" sz="1800" i="1" dirty="0" err="1">
                <a:latin typeface="Aptos Display" panose="020B0004020202020204" pitchFamily="34" charset="0"/>
              </a:rPr>
              <a:t>Booster_Version</a:t>
            </a:r>
            <a:r>
              <a:rPr lang="en-US" sz="1800" i="1" dirty="0">
                <a:latin typeface="Aptos Display" panose="020B0004020202020204" pitchFamily="34" charset="0"/>
              </a:rPr>
              <a:t>", "PAYLOAD_MASS__KG_"FROM SPACEXTABLEWHERE "PAYLOAD_MASS__KG_" = (    SELECT MAX("PAYLOAD_MASS__KG_")    FROM SPACEXTABLE);"""</a:t>
            </a:r>
            <a:r>
              <a:rPr lang="en-US" sz="1800" i="1" dirty="0" err="1">
                <a:latin typeface="Aptos Display" panose="020B0004020202020204" pitchFamily="34" charset="0"/>
              </a:rPr>
              <a:t>cur.execute</a:t>
            </a:r>
            <a:r>
              <a:rPr lang="en-US" sz="1800" i="1" dirty="0">
                <a:latin typeface="Aptos Display" panose="020B0004020202020204" pitchFamily="34" charset="0"/>
              </a:rPr>
              <a:t>(query)</a:t>
            </a:r>
            <a:r>
              <a:rPr lang="en-US" sz="1800" i="1" dirty="0" err="1">
                <a:latin typeface="Aptos Display" panose="020B0004020202020204" pitchFamily="34" charset="0"/>
              </a:rPr>
              <a:t>max_payload_boosters</a:t>
            </a:r>
            <a:r>
              <a:rPr lang="en-US" sz="1800" i="1" dirty="0">
                <a:latin typeface="Aptos Display" panose="020B0004020202020204" pitchFamily="34" charset="0"/>
              </a:rPr>
              <a:t> = </a:t>
            </a:r>
            <a:r>
              <a:rPr lang="en-US" sz="1800" i="1" dirty="0" err="1">
                <a:latin typeface="Aptos Display" panose="020B0004020202020204" pitchFamily="34" charset="0"/>
              </a:rPr>
              <a:t>cur.fetchall</a:t>
            </a:r>
            <a:r>
              <a:rPr lang="en-US" sz="1800" i="1" dirty="0">
                <a:latin typeface="Aptos Display" panose="020B0004020202020204" pitchFamily="34" charset="0"/>
              </a:rPr>
              <a:t>()# pandas as </a:t>
            </a:r>
            <a:r>
              <a:rPr lang="en-US" sz="1800" i="1" dirty="0" err="1">
                <a:latin typeface="Aptos Display" panose="020B0004020202020204" pitchFamily="34" charset="0"/>
              </a:rPr>
              <a:t>pdpd.DataFrame</a:t>
            </a:r>
            <a:r>
              <a:rPr lang="en-US" sz="1800" i="1" dirty="0">
                <a:latin typeface="Aptos Display" panose="020B0004020202020204" pitchFamily="34" charset="0"/>
              </a:rPr>
              <a:t>(</a:t>
            </a:r>
            <a:r>
              <a:rPr lang="en-US" sz="1800" i="1" dirty="0" err="1">
                <a:latin typeface="Aptos Display" panose="020B0004020202020204" pitchFamily="34" charset="0"/>
              </a:rPr>
              <a:t>max_payload_boosters</a:t>
            </a:r>
            <a:r>
              <a:rPr lang="en-US" sz="1800" i="1" dirty="0">
                <a:latin typeface="Aptos Display" panose="020B0004020202020204" pitchFamily="34" charset="0"/>
              </a:rPr>
              <a:t>, columns=["</a:t>
            </a:r>
            <a:r>
              <a:rPr lang="en-US" sz="1800" i="1" dirty="0" err="1">
                <a:latin typeface="Aptos Display" panose="020B0004020202020204" pitchFamily="34" charset="0"/>
              </a:rPr>
              <a:t>Booster_Version</a:t>
            </a:r>
            <a:r>
              <a:rPr lang="en-US" sz="1800" i="1" dirty="0">
                <a:latin typeface="Aptos Display" panose="020B0004020202020204" pitchFamily="34" charset="0"/>
              </a:rPr>
              <a:t>", "PAYLOAD__MASS_KG_"])</a:t>
            </a:r>
          </a:p>
          <a:p>
            <a:pPr marL="0" indent="0">
              <a:lnSpc>
                <a:spcPct val="100000"/>
              </a:lnSpc>
              <a:spcBef>
                <a:spcPts val="1400"/>
              </a:spcBef>
              <a:buNone/>
            </a:pPr>
            <a:r>
              <a:rPr lang="en-US" sz="1800" dirty="0">
                <a:latin typeface="Abadi" panose="020B0604020104020204" pitchFamily="34" charset="0"/>
              </a:rPr>
              <a:t>Task 9 - List the records which will display the month names, failure </a:t>
            </a:r>
            <a:r>
              <a:rPr lang="en-US" sz="1800" dirty="0" err="1">
                <a:latin typeface="Abadi" panose="020B0604020104020204" pitchFamily="34" charset="0"/>
              </a:rPr>
              <a:t>landing_outcomes</a:t>
            </a:r>
            <a:r>
              <a:rPr lang="en-US" sz="1800" dirty="0">
                <a:latin typeface="Abadi" panose="020B0604020104020204" pitchFamily="34" charset="0"/>
              </a:rPr>
              <a:t> in drone ship ,booster versions, </a:t>
            </a:r>
            <a:r>
              <a:rPr lang="en-US" sz="1800" dirty="0" err="1">
                <a:latin typeface="Abadi" panose="020B0604020104020204" pitchFamily="34" charset="0"/>
              </a:rPr>
              <a:t>launch_site</a:t>
            </a:r>
            <a:r>
              <a:rPr lang="en-US" sz="1800" dirty="0">
                <a:latin typeface="Abadi" panose="020B0604020104020204" pitchFamily="34" charset="0"/>
              </a:rPr>
              <a:t> for the months in year 2015.</a:t>
            </a:r>
          </a:p>
          <a:p>
            <a:pPr marL="0" indent="0">
              <a:lnSpc>
                <a:spcPct val="100000"/>
              </a:lnSpc>
              <a:spcBef>
                <a:spcPts val="1400"/>
              </a:spcBef>
              <a:buNone/>
            </a:pPr>
            <a:r>
              <a:rPr lang="en-US" sz="1800" dirty="0">
                <a:latin typeface="Abadi" panose="020B0604020104020204" pitchFamily="34" charset="0"/>
              </a:rPr>
              <a:t>Query: </a:t>
            </a:r>
          </a:p>
          <a:p>
            <a:pPr marL="0" indent="0">
              <a:lnSpc>
                <a:spcPct val="100000"/>
              </a:lnSpc>
              <a:spcBef>
                <a:spcPts val="1400"/>
              </a:spcBef>
              <a:buNone/>
            </a:pPr>
            <a:r>
              <a:rPr lang="en-US" sz="1800" i="1" dirty="0">
                <a:latin typeface="Aptos Display" panose="020B0004020202020204" pitchFamily="34" charset="0"/>
              </a:rPr>
              <a:t>"""SELECT     </a:t>
            </a:r>
            <a:r>
              <a:rPr lang="en-US" sz="1800" i="1" dirty="0" err="1">
                <a:latin typeface="Aptos Display" panose="020B0004020202020204" pitchFamily="34" charset="0"/>
              </a:rPr>
              <a:t>substr</a:t>
            </a:r>
            <a:r>
              <a:rPr lang="en-US" sz="1800" i="1" dirty="0">
                <a:latin typeface="Aptos Display" panose="020B0004020202020204" pitchFamily="34" charset="0"/>
              </a:rPr>
              <a:t>(Date, 6, 2) AS Month,    "</a:t>
            </a:r>
            <a:r>
              <a:rPr lang="en-US" sz="1800" i="1" dirty="0" err="1">
                <a:latin typeface="Aptos Display" panose="020B0004020202020204" pitchFamily="34" charset="0"/>
              </a:rPr>
              <a:t>Booster_Version</a:t>
            </a:r>
            <a:r>
              <a:rPr lang="en-US" sz="1800" i="1" dirty="0">
                <a:latin typeface="Aptos Display" panose="020B0004020202020204" pitchFamily="34" charset="0"/>
              </a:rPr>
              <a:t>",    "</a:t>
            </a:r>
            <a:r>
              <a:rPr lang="en-US" sz="1800" i="1" dirty="0" err="1">
                <a:latin typeface="Aptos Display" panose="020B0004020202020204" pitchFamily="34" charset="0"/>
              </a:rPr>
              <a:t>Landing_Outcome</a:t>
            </a:r>
            <a:r>
              <a:rPr lang="en-US" sz="1800" i="1" dirty="0">
                <a:latin typeface="Aptos Display" panose="020B0004020202020204" pitchFamily="34" charset="0"/>
              </a:rPr>
              <a:t>",    "</a:t>
            </a:r>
            <a:r>
              <a:rPr lang="en-US" sz="1800" i="1" dirty="0" err="1">
                <a:latin typeface="Aptos Display" panose="020B0004020202020204" pitchFamily="34" charset="0"/>
              </a:rPr>
              <a:t>Launch_Site"FROM</a:t>
            </a:r>
            <a:r>
              <a:rPr lang="en-US" sz="1800" i="1" dirty="0">
                <a:latin typeface="Aptos Display" panose="020B0004020202020204" pitchFamily="34" charset="0"/>
              </a:rPr>
              <a:t> SPACEXTABLEWHERE "</a:t>
            </a:r>
            <a:r>
              <a:rPr lang="en-US" sz="1800" i="1" dirty="0" err="1">
                <a:latin typeface="Aptos Display" panose="020B0004020202020204" pitchFamily="34" charset="0"/>
              </a:rPr>
              <a:t>Landing_Outcome</a:t>
            </a:r>
            <a:r>
              <a:rPr lang="en-US" sz="1800" i="1" dirty="0">
                <a:latin typeface="Aptos Display" panose="020B0004020202020204" pitchFamily="34" charset="0"/>
              </a:rPr>
              <a:t>" LIKE 'Failure (drone ship)'  AND </a:t>
            </a:r>
            <a:r>
              <a:rPr lang="en-US" sz="1800" i="1" dirty="0" err="1">
                <a:latin typeface="Aptos Display" panose="020B0004020202020204" pitchFamily="34" charset="0"/>
              </a:rPr>
              <a:t>substr</a:t>
            </a:r>
            <a:r>
              <a:rPr lang="en-US" sz="1800" i="1" dirty="0">
                <a:latin typeface="Aptos Display" panose="020B0004020202020204" pitchFamily="34" charset="0"/>
              </a:rPr>
              <a:t>(Date, 1, 4) = '2015';"""cur.execute(query)failures_2015 = </a:t>
            </a:r>
            <a:r>
              <a:rPr lang="en-US" sz="1800" i="1" dirty="0" err="1">
                <a:latin typeface="Aptos Display" panose="020B0004020202020204" pitchFamily="34" charset="0"/>
              </a:rPr>
              <a:t>cur.fetchall</a:t>
            </a:r>
            <a:r>
              <a:rPr lang="en-US" sz="1800" i="1" dirty="0">
                <a:latin typeface="Aptos Display" panose="020B0004020202020204" pitchFamily="34" charset="0"/>
              </a:rPr>
              <a:t>()</a:t>
            </a:r>
            <a:r>
              <a:rPr lang="en-US" sz="1800" i="1" dirty="0" err="1">
                <a:latin typeface="Aptos Display" panose="020B0004020202020204" pitchFamily="34" charset="0"/>
              </a:rPr>
              <a:t>pd.DataFrame</a:t>
            </a:r>
            <a:r>
              <a:rPr lang="en-US" sz="1800" i="1" dirty="0">
                <a:latin typeface="Aptos Display" panose="020B0004020202020204" pitchFamily="34" charset="0"/>
              </a:rPr>
              <a:t>(failures_2015, columns=["Month", "</a:t>
            </a:r>
            <a:r>
              <a:rPr lang="en-US" sz="1800" i="1" dirty="0" err="1">
                <a:latin typeface="Aptos Display" panose="020B0004020202020204" pitchFamily="34" charset="0"/>
              </a:rPr>
              <a:t>Booster_Version</a:t>
            </a:r>
            <a:r>
              <a:rPr lang="en-US" sz="1800" i="1" dirty="0">
                <a:latin typeface="Aptos Display" panose="020B0004020202020204" pitchFamily="34" charset="0"/>
              </a:rPr>
              <a:t>", "</a:t>
            </a:r>
            <a:r>
              <a:rPr lang="en-US" sz="1800" i="1" dirty="0" err="1">
                <a:latin typeface="Aptos Display" panose="020B0004020202020204" pitchFamily="34" charset="0"/>
              </a:rPr>
              <a:t>Landing_Outcome</a:t>
            </a:r>
            <a:r>
              <a:rPr lang="en-US" sz="1800" i="1" dirty="0">
                <a:latin typeface="Aptos Display" panose="020B0004020202020204" pitchFamily="34" charset="0"/>
              </a:rPr>
              <a:t>", "</a:t>
            </a:r>
            <a:r>
              <a:rPr lang="en-US" sz="1800" i="1" dirty="0" err="1">
                <a:latin typeface="Aptos Display" panose="020B0004020202020204" pitchFamily="34" charset="0"/>
              </a:rPr>
              <a:t>Launch_Site</a:t>
            </a:r>
            <a:r>
              <a:rPr lang="en-US" sz="1800" i="1" dirty="0">
                <a:latin typeface="Aptos Display" panose="020B0004020202020204" pitchFamily="34" charset="0"/>
              </a:rPr>
              <a:t>"])</a:t>
            </a:r>
          </a:p>
        </p:txBody>
      </p:sp>
      <p:sp>
        <p:nvSpPr>
          <p:cNvPr id="3" name="Title 1">
            <a:extLst>
              <a:ext uri="{FF2B5EF4-FFF2-40B4-BE49-F238E27FC236}">
                <a16:creationId xmlns:a16="http://schemas.microsoft.com/office/drawing/2014/main" id="{72445D4F-C3F8-645D-C4BC-FB5C539D63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Tasks 8 and 9</a:t>
            </a:r>
            <a:endParaRPr lang="en-US" dirty="0">
              <a:solidFill>
                <a:srgbClr val="0B49CB"/>
              </a:solidFill>
            </a:endParaRPr>
          </a:p>
        </p:txBody>
      </p:sp>
    </p:spTree>
    <p:extLst>
      <p:ext uri="{BB962C8B-B14F-4D97-AF65-F5344CB8AC3E}">
        <p14:creationId xmlns:p14="http://schemas.microsoft.com/office/powerpoint/2010/main" val="351821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29469"/>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306D-E503-53CB-B01E-AD65132471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296F2-A95B-9CE9-5972-6D629B88A577}"/>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8540341A-3F68-B08C-5C86-BE310CA2DF19}"/>
              </a:ext>
            </a:extLst>
          </p:cNvPr>
          <p:cNvSpPr>
            <a:spLocks noGrp="1"/>
          </p:cNvSpPr>
          <p:nvPr>
            <p:ph idx="4294967295"/>
          </p:nvPr>
        </p:nvSpPr>
        <p:spPr>
          <a:xfrm>
            <a:off x="770010" y="1391399"/>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latin typeface="Abadi" panose="020B0604020104020204" pitchFamily="34" charset="0"/>
              </a:rPr>
              <a:t>Task 10 - Rank the count of landing outcomes (such as Failure (drone ship) or Success (ground pad)) between the date 2010-06-04 and 2017-03-20, in descending order.</a:t>
            </a:r>
          </a:p>
          <a:p>
            <a:pPr marL="0" indent="0">
              <a:lnSpc>
                <a:spcPct val="100000"/>
              </a:lnSpc>
              <a:spcBef>
                <a:spcPts val="1400"/>
              </a:spcBef>
              <a:buNone/>
            </a:pPr>
            <a:r>
              <a:rPr lang="en-US" sz="2000" dirty="0">
                <a:latin typeface="Abadi" panose="020B0604020104020204" pitchFamily="34" charset="0"/>
              </a:rPr>
              <a:t>Query: </a:t>
            </a:r>
          </a:p>
          <a:p>
            <a:pPr marL="0" indent="0">
              <a:lnSpc>
                <a:spcPct val="100000"/>
              </a:lnSpc>
              <a:spcBef>
                <a:spcPts val="1400"/>
              </a:spcBef>
              <a:buNone/>
            </a:pPr>
            <a:r>
              <a:rPr lang="en-US" sz="2000" i="1" dirty="0">
                <a:latin typeface="Aptos Display" panose="020B0004020202020204" pitchFamily="34" charset="0"/>
              </a:rPr>
              <a:t>"""SELECT "</a:t>
            </a:r>
            <a:r>
              <a:rPr lang="en-US" sz="2000" i="1" dirty="0" err="1">
                <a:latin typeface="Aptos Display" panose="020B0004020202020204" pitchFamily="34" charset="0"/>
              </a:rPr>
              <a:t>Landing_Outcome</a:t>
            </a:r>
            <a:r>
              <a:rPr lang="en-US" sz="2000" i="1" dirty="0">
                <a:latin typeface="Aptos Display" panose="020B0004020202020204" pitchFamily="34" charset="0"/>
              </a:rPr>
              <a:t>", COUNT(*) AS </a:t>
            </a:r>
            <a:r>
              <a:rPr lang="en-US" sz="2000" i="1" dirty="0" err="1">
                <a:latin typeface="Aptos Display" panose="020B0004020202020204" pitchFamily="34" charset="0"/>
              </a:rPr>
              <a:t>Outcome_CountFROM</a:t>
            </a:r>
            <a:r>
              <a:rPr lang="en-US" sz="2000" i="1" dirty="0">
                <a:latin typeface="Aptos Display" panose="020B0004020202020204" pitchFamily="34" charset="0"/>
              </a:rPr>
              <a:t> SPACEXTABLEWHERE Date BETWEEN '2010-06-04' AND '2017-03-20'GROUP BY "</a:t>
            </a:r>
            <a:r>
              <a:rPr lang="en-US" sz="2000" i="1" dirty="0" err="1">
                <a:latin typeface="Aptos Display" panose="020B0004020202020204" pitchFamily="34" charset="0"/>
              </a:rPr>
              <a:t>Landing_Outcome"ORDER</a:t>
            </a:r>
            <a:r>
              <a:rPr lang="en-US" sz="2000" i="1" dirty="0">
                <a:latin typeface="Aptos Display" panose="020B0004020202020204" pitchFamily="34" charset="0"/>
              </a:rPr>
              <a:t> BY </a:t>
            </a:r>
            <a:r>
              <a:rPr lang="en-US" sz="2000" i="1" dirty="0" err="1">
                <a:latin typeface="Aptos Display" panose="020B0004020202020204" pitchFamily="34" charset="0"/>
              </a:rPr>
              <a:t>Outcome_Count</a:t>
            </a:r>
            <a:r>
              <a:rPr lang="en-US" sz="2000" i="1" dirty="0">
                <a:latin typeface="Aptos Display" panose="020B0004020202020204" pitchFamily="34" charset="0"/>
              </a:rPr>
              <a:t> DESC;"""</a:t>
            </a:r>
            <a:r>
              <a:rPr lang="en-US" sz="2000" i="1" dirty="0" err="1">
                <a:latin typeface="Aptos Display" panose="020B0004020202020204" pitchFamily="34" charset="0"/>
              </a:rPr>
              <a:t>cur.execute</a:t>
            </a:r>
            <a:r>
              <a:rPr lang="en-US" sz="2000" i="1" dirty="0">
                <a:latin typeface="Aptos Display" panose="020B0004020202020204" pitchFamily="34" charset="0"/>
              </a:rPr>
              <a:t>(query)</a:t>
            </a:r>
            <a:r>
              <a:rPr lang="en-US" sz="2000" i="1" dirty="0" err="1">
                <a:latin typeface="Aptos Display" panose="020B0004020202020204" pitchFamily="34" charset="0"/>
              </a:rPr>
              <a:t>landing_counts</a:t>
            </a:r>
            <a:r>
              <a:rPr lang="en-US" sz="2000" i="1" dirty="0">
                <a:latin typeface="Aptos Display" panose="020B0004020202020204" pitchFamily="34" charset="0"/>
              </a:rPr>
              <a:t> = </a:t>
            </a:r>
            <a:r>
              <a:rPr lang="en-US" sz="2000" i="1" dirty="0" err="1">
                <a:latin typeface="Aptos Display" panose="020B0004020202020204" pitchFamily="34" charset="0"/>
              </a:rPr>
              <a:t>cur.fetchall</a:t>
            </a:r>
            <a:r>
              <a:rPr lang="en-US" sz="2000" i="1" dirty="0">
                <a:latin typeface="Aptos Display" panose="020B0004020202020204" pitchFamily="34" charset="0"/>
              </a:rPr>
              <a:t>()</a:t>
            </a:r>
            <a:r>
              <a:rPr lang="en-US" sz="2000" i="1" dirty="0" err="1">
                <a:latin typeface="Aptos Display" panose="020B0004020202020204" pitchFamily="34" charset="0"/>
              </a:rPr>
              <a:t>pd.DataFrame</a:t>
            </a:r>
            <a:r>
              <a:rPr lang="en-US" sz="2000" i="1" dirty="0">
                <a:latin typeface="Aptos Display" panose="020B0004020202020204" pitchFamily="34" charset="0"/>
              </a:rPr>
              <a:t>(</a:t>
            </a:r>
            <a:r>
              <a:rPr lang="en-US" sz="2000" i="1" dirty="0" err="1">
                <a:latin typeface="Aptos Display" panose="020B0004020202020204" pitchFamily="34" charset="0"/>
              </a:rPr>
              <a:t>landing_counts</a:t>
            </a:r>
            <a:r>
              <a:rPr lang="en-US" sz="2000" i="1" dirty="0">
                <a:latin typeface="Aptos Display" panose="020B0004020202020204" pitchFamily="34" charset="0"/>
              </a:rPr>
              <a:t>, columns=["</a:t>
            </a:r>
            <a:r>
              <a:rPr lang="en-US" sz="2000" i="1" dirty="0" err="1">
                <a:latin typeface="Aptos Display" panose="020B0004020202020204" pitchFamily="34" charset="0"/>
              </a:rPr>
              <a:t>Landing_Outcome</a:t>
            </a:r>
            <a:r>
              <a:rPr lang="en-US" sz="2000" i="1" dirty="0">
                <a:latin typeface="Aptos Display" panose="020B0004020202020204" pitchFamily="34" charset="0"/>
              </a:rPr>
              <a:t>", "Count"])</a:t>
            </a:r>
          </a:p>
        </p:txBody>
      </p:sp>
      <p:sp>
        <p:nvSpPr>
          <p:cNvPr id="3" name="Title 1">
            <a:extLst>
              <a:ext uri="{FF2B5EF4-FFF2-40B4-BE49-F238E27FC236}">
                <a16:creationId xmlns:a16="http://schemas.microsoft.com/office/drawing/2014/main" id="{964D746F-7F49-9C28-EB1E-BE7AEF51F7E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 10</a:t>
            </a:r>
            <a:endParaRPr lang="en-US" u="sng" dirty="0">
              <a:solidFill>
                <a:srgbClr val="0B49CB"/>
              </a:solidFill>
            </a:endParaRPr>
          </a:p>
        </p:txBody>
      </p:sp>
    </p:spTree>
    <p:extLst>
      <p:ext uri="{BB962C8B-B14F-4D97-AF65-F5344CB8AC3E}">
        <p14:creationId xmlns:p14="http://schemas.microsoft.com/office/powerpoint/2010/main" val="49000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DEE21-F8D9-FB92-B90C-213C9FA355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283A4B-91CE-E033-C256-8BF5ED0901F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68B59BF9-3F6C-8E17-F258-C386B6C0BC84}"/>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marL="0" indent="0">
              <a:lnSpc>
                <a:spcPct val="100000"/>
              </a:lnSpc>
              <a:spcBef>
                <a:spcPts val="1400"/>
              </a:spcBef>
              <a:buNone/>
            </a:pPr>
            <a:r>
              <a:rPr lang="en-US" sz="2000" b="1" dirty="0">
                <a:latin typeface="Abadi" panose="020B0604020104020204" pitchFamily="34" charset="0"/>
              </a:rPr>
              <a:t>Unique launch sites in Space mission</a:t>
            </a:r>
          </a:p>
          <a:p>
            <a:pPr>
              <a:lnSpc>
                <a:spcPct val="100000"/>
              </a:lnSpc>
              <a:spcBef>
                <a:spcPts val="1400"/>
              </a:spcBef>
            </a:pPr>
            <a:r>
              <a:rPr lang="en-US" sz="2000" dirty="0">
                <a:latin typeface="Abadi" panose="020B0604020104020204" pitchFamily="34" charset="0"/>
              </a:rPr>
              <a:t>Query:</a:t>
            </a:r>
            <a:br>
              <a:rPr lang="en-US" sz="2000" dirty="0">
                <a:latin typeface="Abadi" panose="020B0604020104020204" pitchFamily="34" charset="0"/>
              </a:rPr>
            </a:br>
            <a:br>
              <a:rPr lang="en-US" sz="2000" dirty="0">
                <a:latin typeface="Abadi" panose="020B0604020104020204" pitchFamily="34" charset="0"/>
              </a:rPr>
            </a:br>
            <a:r>
              <a:rPr lang="en-US" sz="2000" dirty="0">
                <a:latin typeface="Abadi" panose="020B0604020104020204" pitchFamily="34" charset="0"/>
              </a:rPr>
              <a:t> </a:t>
            </a:r>
            <a:r>
              <a:rPr lang="en-US" sz="2000" i="1" dirty="0">
                <a:latin typeface="Aptos Display" panose="020B0004020202020204" pitchFamily="34" charset="0"/>
              </a:rPr>
              <a:t>""" SELECT DISTINCT </a:t>
            </a:r>
            <a:r>
              <a:rPr lang="en-US" sz="2000" i="1" dirty="0" err="1">
                <a:latin typeface="Aptos Display" panose="020B0004020202020204" pitchFamily="34" charset="0"/>
              </a:rPr>
              <a:t>Launch_siteFROM</a:t>
            </a:r>
            <a:r>
              <a:rPr lang="en-US" sz="2000" i="1" dirty="0">
                <a:latin typeface="Aptos Display" panose="020B0004020202020204" pitchFamily="34" charset="0"/>
              </a:rPr>
              <a:t> SPACEXTABLEORDER BY Launch_site;"""</a:t>
            </a:r>
            <a:r>
              <a:rPr lang="en-US" sz="2000" i="1" dirty="0" err="1">
                <a:latin typeface="Aptos Display" panose="020B0004020202020204" pitchFamily="34" charset="0"/>
              </a:rPr>
              <a:t>cur.execute</a:t>
            </a:r>
            <a:r>
              <a:rPr lang="en-US" sz="2000" i="1" dirty="0">
                <a:latin typeface="Aptos Display" panose="020B0004020202020204" pitchFamily="34" charset="0"/>
              </a:rPr>
              <a:t>(query)</a:t>
            </a:r>
            <a:r>
              <a:rPr lang="en-US" sz="2000" i="1" dirty="0" err="1">
                <a:latin typeface="Aptos Display" panose="020B0004020202020204" pitchFamily="34" charset="0"/>
              </a:rPr>
              <a:t>unique_sites</a:t>
            </a:r>
            <a:r>
              <a:rPr lang="en-US" sz="2000" i="1" dirty="0">
                <a:latin typeface="Aptos Display" panose="020B0004020202020204" pitchFamily="34" charset="0"/>
              </a:rPr>
              <a:t> = </a:t>
            </a:r>
            <a:r>
              <a:rPr lang="en-US" sz="2000" i="1" dirty="0" err="1">
                <a:latin typeface="Aptos Display" panose="020B0004020202020204" pitchFamily="34" charset="0"/>
              </a:rPr>
              <a:t>cur.fetchall</a:t>
            </a:r>
            <a:r>
              <a:rPr lang="en-US" sz="2000" i="1" dirty="0">
                <a:latin typeface="Aptos Display" panose="020B0004020202020204" pitchFamily="34" charset="0"/>
              </a:rPr>
              <a:t>()</a:t>
            </a:r>
            <a:r>
              <a:rPr lang="en-US" sz="2000" i="1" dirty="0" err="1">
                <a:latin typeface="Aptos Display" panose="020B0004020202020204" pitchFamily="34" charset="0"/>
              </a:rPr>
              <a:t>unique_sites</a:t>
            </a:r>
            <a:endParaRPr lang="en-US" sz="2000" i="1" dirty="0">
              <a:latin typeface="Aptos Display" panose="020B0004020202020204" pitchFamily="34" charset="0"/>
            </a:endParaRPr>
          </a:p>
          <a:p>
            <a:pPr>
              <a:lnSpc>
                <a:spcPct val="100000"/>
              </a:lnSpc>
              <a:spcBef>
                <a:spcPts val="1400"/>
              </a:spcBef>
            </a:pPr>
            <a:r>
              <a:rPr lang="en-US" sz="2000" dirty="0">
                <a:latin typeface="Abadi" panose="020B0604020104020204" pitchFamily="34" charset="0"/>
              </a:rPr>
              <a:t>Results:</a:t>
            </a:r>
            <a:br>
              <a:rPr lang="en-US" sz="2000" dirty="0">
                <a:latin typeface="Abadi" panose="020B0604020104020204" pitchFamily="34" charset="0"/>
              </a:rPr>
            </a:br>
            <a:br>
              <a:rPr lang="en-US" sz="2000" dirty="0">
                <a:latin typeface="Abadi" panose="020B0604020104020204" pitchFamily="34" charset="0"/>
              </a:rPr>
            </a:br>
            <a:r>
              <a:rPr lang="en-US" sz="2000" b="1" dirty="0">
                <a:latin typeface="Abadi" panose="020B0604020104020204" pitchFamily="34" charset="0"/>
              </a:rPr>
              <a:t>[('CCAFS LC-40',), ('CCAFS SLC-40',), ('KSC LC-39A',), ('VAFB SLC-4E',)]</a:t>
            </a:r>
          </a:p>
        </p:txBody>
      </p:sp>
      <p:sp>
        <p:nvSpPr>
          <p:cNvPr id="3" name="Title 1">
            <a:extLst>
              <a:ext uri="{FF2B5EF4-FFF2-40B4-BE49-F238E27FC236}">
                <a16:creationId xmlns:a16="http://schemas.microsoft.com/office/drawing/2014/main" id="{546C98A7-5DDB-A376-1782-0F7B750331F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Unique launch sites</a:t>
            </a:r>
            <a:endParaRPr lang="en-US" u="sng" dirty="0">
              <a:solidFill>
                <a:srgbClr val="0B49CB"/>
              </a:solidFill>
            </a:endParaRPr>
          </a:p>
        </p:txBody>
      </p:sp>
    </p:spTree>
    <p:extLst>
      <p:ext uri="{BB962C8B-B14F-4D97-AF65-F5344CB8AC3E}">
        <p14:creationId xmlns:p14="http://schemas.microsoft.com/office/powerpoint/2010/main" val="1567041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2486"/>
            <a:ext cx="10515600" cy="4843906"/>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2000" dirty="0">
                <a:solidFill>
                  <a:schemeClr val="accent3">
                    <a:lumMod val="25000"/>
                  </a:schemeClr>
                </a:solidFill>
                <a:latin typeface="Abadi" panose="020B0604020104020204" pitchFamily="34" charset="0"/>
              </a:rPr>
              <a:t>Provide spatial insight into launch performance and operational distribution.</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Visualization Components</a:t>
            </a:r>
          </a:p>
          <a:p>
            <a:pPr lvl="1">
              <a:lnSpc>
                <a:spcPct val="100000"/>
              </a:lnSpc>
              <a:spcBef>
                <a:spcPts val="1400"/>
              </a:spcBef>
            </a:pPr>
            <a:r>
              <a:rPr lang="en-US" sz="2000" dirty="0">
                <a:solidFill>
                  <a:schemeClr val="accent3">
                    <a:lumMod val="25000"/>
                  </a:schemeClr>
                </a:solidFill>
                <a:latin typeface="Abadi" panose="020B0604020104020204" pitchFamily="34" charset="0"/>
              </a:rPr>
              <a:t>Site Markers</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Identify precise launch locations and key site metadata.</a:t>
            </a:r>
          </a:p>
          <a:p>
            <a:pPr lvl="1">
              <a:lnSpc>
                <a:spcPct val="100000"/>
              </a:lnSpc>
              <a:spcBef>
                <a:spcPts val="1400"/>
              </a:spcBef>
            </a:pPr>
            <a:r>
              <a:rPr lang="en-US" sz="2000" dirty="0">
                <a:solidFill>
                  <a:schemeClr val="accent3">
                    <a:lumMod val="25000"/>
                  </a:schemeClr>
                </a:solidFill>
                <a:latin typeface="Abadi" panose="020B0604020104020204" pitchFamily="34" charset="0"/>
              </a:rPr>
              <a:t>Scaled Circle Markers</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Size reflects launch volume (operational maturity).</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Color indicates success rate (performance reliability).</a:t>
            </a:r>
          </a:p>
          <a:p>
            <a:pPr lvl="1">
              <a:lnSpc>
                <a:spcPct val="100000"/>
              </a:lnSpc>
              <a:spcBef>
                <a:spcPts val="1400"/>
              </a:spcBef>
            </a:pPr>
            <a:r>
              <a:rPr lang="en-US" sz="2000" dirty="0">
                <a:solidFill>
                  <a:schemeClr val="accent3">
                    <a:lumMod val="25000"/>
                  </a:schemeClr>
                </a:solidFill>
                <a:latin typeface="Abadi" panose="020B0604020104020204" pitchFamily="34" charset="0"/>
              </a:rPr>
              <a:t>Flight Path Lines (</a:t>
            </a:r>
            <a:r>
              <a:rPr lang="en-US" sz="2000" dirty="0" err="1">
                <a:solidFill>
                  <a:schemeClr val="accent3">
                    <a:lumMod val="25000"/>
                  </a:schemeClr>
                </a:solidFill>
                <a:latin typeface="Abadi" panose="020B0604020104020204" pitchFamily="34" charset="0"/>
              </a:rPr>
              <a:t>PolyLines</a:t>
            </a:r>
            <a:r>
              <a:rPr lang="en-US" sz="2000" dirty="0">
                <a:solidFill>
                  <a:schemeClr val="accent3">
                    <a:lumMod val="25000"/>
                  </a:schemeClr>
                </a:solidFill>
                <a:latin typeface="Abadi" panose="020B0604020104020204" pitchFamily="34" charset="0"/>
              </a:rPr>
              <a:t>)</a:t>
            </a:r>
          </a:p>
          <a:p>
            <a:pPr lvl="1">
              <a:lnSpc>
                <a:spcPct val="100000"/>
              </a:lnSpc>
              <a:spcBef>
                <a:spcPts val="1400"/>
              </a:spcBef>
            </a:pPr>
            <a:r>
              <a:rPr lang="en-US" sz="2000" dirty="0">
                <a:solidFill>
                  <a:schemeClr val="accent3">
                    <a:lumMod val="25000"/>
                  </a:schemeClr>
                </a:solidFill>
                <a:latin typeface="Abadi" panose="020B0604020104020204" pitchFamily="34" charset="0"/>
              </a:rPr>
              <a:t>Highlight geographic dispersion and operational corridors.</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714"/>
            <a:ext cx="10687962" cy="4816249"/>
          </a:xfrm>
          <a:prstGeom prst="rect">
            <a:avLst/>
          </a:prstGeom>
        </p:spPr>
        <p:txBody>
          <a:bodyPr vert="horz" lIns="91440" tIns="45720" rIns="91440" bIns="45720" rtlCol="0" anchor="t">
            <a:noAutofit/>
          </a:bodyPr>
          <a:lstStyle/>
          <a:p>
            <a:pPr marL="0" indent="0">
              <a:buNone/>
            </a:pPr>
            <a:r>
              <a:rPr lang="en-US" sz="1900" b="1" dirty="0">
                <a:latin typeface="Abadi" panose="020B0604020104020204" pitchFamily="34" charset="0"/>
              </a:rPr>
              <a:t>EDA Dashboard – Plots, Visualizations &amp; Interactions Summary</a:t>
            </a:r>
          </a:p>
          <a:p>
            <a:pPr marL="0" indent="0">
              <a:buNone/>
            </a:pPr>
            <a:r>
              <a:rPr lang="en-US" sz="1900" b="1" dirty="0">
                <a:latin typeface="Abadi" panose="020B0604020104020204" pitchFamily="34" charset="0"/>
              </a:rPr>
              <a:t>Dashboard Objective</a:t>
            </a:r>
          </a:p>
          <a:p>
            <a:r>
              <a:rPr lang="en-US" sz="1900" dirty="0">
                <a:latin typeface="Abadi" panose="020B0604020104020204" pitchFamily="34" charset="0"/>
              </a:rPr>
              <a:t>Create an interactive analytical environment to explore launch performance patterns, detect anomalies, identify relationships between variables, and inform feature engineering prior to predictive modeling.</a:t>
            </a:r>
          </a:p>
          <a:p>
            <a:pPr marL="0" indent="0">
              <a:buNone/>
            </a:pPr>
            <a:r>
              <a:rPr lang="en-US" sz="1900" b="1" dirty="0">
                <a:latin typeface="Abadi" panose="020B0604020104020204" pitchFamily="34" charset="0"/>
              </a:rPr>
              <a:t>Visualizations Included &amp; Rationale</a:t>
            </a:r>
          </a:p>
          <a:p>
            <a:r>
              <a:rPr lang="en-US" sz="1900" dirty="0">
                <a:latin typeface="Abadi" panose="020B0604020104020204" pitchFamily="34" charset="0"/>
              </a:rPr>
              <a:t>Bar Chart – Launch Success by Site</a:t>
            </a:r>
          </a:p>
          <a:p>
            <a:r>
              <a:rPr lang="en-US" sz="1900" dirty="0">
                <a:latin typeface="Abadi" panose="020B0604020104020204" pitchFamily="34" charset="0"/>
              </a:rPr>
              <a:t>Shows total launches and success rate per site. Added to benchmark site-level performance and identify operational maturity differences.</a:t>
            </a:r>
          </a:p>
          <a:p>
            <a:pPr lvl="0"/>
            <a:r>
              <a:rPr lang="en-US" sz="1900" dirty="0">
                <a:latin typeface="Abadi" panose="020B0604020104020204" pitchFamily="34" charset="0"/>
              </a:rPr>
              <a:t>Success vs Failure Distribution (Pie or Stacked Bar)</a:t>
            </a:r>
          </a:p>
          <a:p>
            <a:pPr lvl="0"/>
            <a:r>
              <a:rPr lang="en-US" sz="1900" dirty="0">
                <a:latin typeface="Abadi" panose="020B0604020104020204" pitchFamily="34" charset="0"/>
              </a:rPr>
              <a:t>Scatter Plot – Payload Mass vs Launch Outcome</a:t>
            </a:r>
          </a:p>
          <a:p>
            <a:r>
              <a:rPr lang="en-US" sz="1900" dirty="0">
                <a:latin typeface="Abadi" panose="020B0604020104020204" pitchFamily="34" charset="0"/>
              </a:rPr>
              <a:t>Visualizes relationship between payload weight and mission success. Added to evaluate correlation, nonlinear behavior, and potential threshold effects.</a:t>
            </a:r>
          </a:p>
          <a:p>
            <a:pPr lvl="0"/>
            <a:r>
              <a:rPr lang="en-US" sz="1900" dirty="0">
                <a:latin typeface="Abadi" panose="020B0604020104020204" pitchFamily="34" charset="0"/>
              </a:rPr>
              <a:t>Scatter Plot – Flight Number vs Launch Outcome</a:t>
            </a:r>
          </a:p>
          <a:p>
            <a:r>
              <a:rPr lang="en-US" sz="1900" dirty="0">
                <a:latin typeface="Abadi" panose="020B0604020104020204" pitchFamily="34" charset="0"/>
              </a:rPr>
              <a:t>Examines success trends over time. Added to evaluate learning curve effects and operational improvement.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36914"/>
            <a:ext cx="11030104" cy="5083629"/>
          </a:xfrm>
          <a:prstGeom prst="rect">
            <a:avLst/>
          </a:prstGeom>
        </p:spPr>
        <p:txBody>
          <a:bodyPr>
            <a:normAutofit fontScale="25000" lnSpcReduction="20000"/>
          </a:bodyPr>
          <a:lstStyle/>
          <a:p>
            <a:pPr marL="0" indent="0">
              <a:buNone/>
            </a:pPr>
            <a:r>
              <a:rPr lang="en-US" sz="5600" dirty="0">
                <a:latin typeface="Abadi" panose="020B0604020104020204" pitchFamily="34" charset="0"/>
              </a:rPr>
              <a:t>A structured machine learning workflow was implemented to build, evaluate, and optimize classification models predicting mission success. Multiple algorithms were tested, compared, and refined to identify the best-performing model.</a:t>
            </a:r>
          </a:p>
          <a:p>
            <a:pPr marL="0" indent="0">
              <a:buNone/>
            </a:pPr>
            <a:r>
              <a:rPr lang="en-US" sz="5600" b="1" dirty="0">
                <a:latin typeface="Abadi" panose="020B0604020104020204" pitchFamily="34" charset="0"/>
              </a:rPr>
              <a:t>Model Development Process </a:t>
            </a:r>
          </a:p>
          <a:p>
            <a:pPr lvl="0"/>
            <a:r>
              <a:rPr lang="en-US" sz="5600" dirty="0">
                <a:latin typeface="Abadi" panose="020B0604020104020204" pitchFamily="34" charset="0"/>
              </a:rPr>
              <a:t>Data Preparation – Feature selection, encoding categorical variables, scaling numerical features.</a:t>
            </a:r>
          </a:p>
          <a:p>
            <a:pPr lvl="0"/>
            <a:r>
              <a:rPr lang="en-US" sz="5600" dirty="0">
                <a:latin typeface="Abadi" panose="020B0604020104020204" pitchFamily="34" charset="0"/>
              </a:rPr>
              <a:t>Train/Test Split – Partitioned dataset to prevent overfitting and ensure generalization.</a:t>
            </a:r>
          </a:p>
          <a:p>
            <a:pPr lvl="0"/>
            <a:r>
              <a:rPr lang="en-US" sz="5600" dirty="0">
                <a:latin typeface="Abadi" panose="020B0604020104020204" pitchFamily="34" charset="0"/>
              </a:rPr>
              <a:t>Baseline Model Training – Implemented Logistic Regression, Decision Tree, K-Nearest Neighbors (KNN), and Support Vector Machine (SVM).</a:t>
            </a:r>
          </a:p>
          <a:p>
            <a:pPr lvl="0"/>
            <a:r>
              <a:rPr lang="en-US" sz="5600" dirty="0">
                <a:latin typeface="Abadi" panose="020B0604020104020204" pitchFamily="34" charset="0"/>
              </a:rPr>
              <a:t>Model Evaluation – Assessed accuracy, precision, recall, F1-score, and confusion matrix.</a:t>
            </a:r>
          </a:p>
          <a:p>
            <a:pPr lvl="0"/>
            <a:r>
              <a:rPr lang="en-US" sz="5600" dirty="0">
                <a:latin typeface="Abadi" panose="020B0604020104020204" pitchFamily="34" charset="0"/>
              </a:rPr>
              <a:t>Hyperparameter Tuning – Applied Grid Search to optimize model parameters.</a:t>
            </a:r>
          </a:p>
          <a:p>
            <a:pPr lvl="0"/>
            <a:r>
              <a:rPr lang="en-US" sz="5600" dirty="0">
                <a:latin typeface="Abadi" panose="020B0604020104020204" pitchFamily="34" charset="0"/>
              </a:rPr>
              <a:t>Model Comparison – Compared performance metrics across models.</a:t>
            </a:r>
          </a:p>
          <a:p>
            <a:pPr lvl="0"/>
            <a:r>
              <a:rPr lang="en-US" sz="5600" dirty="0">
                <a:latin typeface="Abadi" panose="020B0604020104020204" pitchFamily="34" charset="0"/>
              </a:rPr>
              <a:t>Model Selection – Selected best-performing classifier based on validation performance and generalization capability.</a:t>
            </a:r>
          </a:p>
          <a:p>
            <a:pPr marL="0" indent="0">
              <a:buNone/>
            </a:pPr>
            <a:r>
              <a:rPr lang="en-US" sz="5600" b="1" dirty="0">
                <a:latin typeface="Abadi" panose="020B0604020104020204" pitchFamily="34" charset="0"/>
              </a:rPr>
              <a:t>Evaluation &amp; Improvement Summary</a:t>
            </a:r>
          </a:p>
          <a:p>
            <a:pPr lvl="0"/>
            <a:r>
              <a:rPr lang="en-US" sz="5600" dirty="0">
                <a:latin typeface="Abadi" panose="020B0604020104020204" pitchFamily="34" charset="0"/>
              </a:rPr>
              <a:t>• Logistic Regression – Provided strong interpretability and stable baseline performance.</a:t>
            </a:r>
          </a:p>
          <a:p>
            <a:pPr lvl="0"/>
            <a:r>
              <a:rPr lang="en-US" sz="5600" dirty="0">
                <a:latin typeface="Abadi" panose="020B0604020104020204" pitchFamily="34" charset="0"/>
              </a:rPr>
              <a:t>• Decision Tree – Captured nonlinear relationships but required pruning to prevent overfitting.</a:t>
            </a:r>
          </a:p>
          <a:p>
            <a:pPr lvl="0"/>
            <a:r>
              <a:rPr lang="en-US" sz="5600" dirty="0">
                <a:latin typeface="Abadi" panose="020B0604020104020204" pitchFamily="34" charset="0"/>
              </a:rPr>
              <a:t>• K-Nearest Neighbors – Performance sensitive to feature scaling and neighbor selection.</a:t>
            </a:r>
          </a:p>
          <a:p>
            <a:pPr lvl="0"/>
            <a:r>
              <a:rPr lang="en-US" sz="5600" dirty="0">
                <a:latin typeface="Abadi" panose="020B0604020104020204" pitchFamily="34" charset="0"/>
              </a:rPr>
              <a:t>• Support Vector Machine – Achieved highest validation performance after kernel tuning.</a:t>
            </a:r>
          </a:p>
          <a:p>
            <a:pPr lvl="0"/>
            <a:r>
              <a:rPr lang="en-US" sz="5600" dirty="0">
                <a:latin typeface="Abadi" panose="020B0604020104020204" pitchFamily="34" charset="0"/>
              </a:rPr>
              <a:t>After hyperparameter tuning and validation comparison, the best-performing model was selected based on highest balanced accuracy and stable confusion matrix results.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F09B4-13C4-3568-FFC6-23B62ED293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A5149-6725-F412-E516-1289058E357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C75AEE63-586B-103B-24D7-B50DF28599DE}"/>
              </a:ext>
            </a:extLst>
          </p:cNvPr>
          <p:cNvSpPr>
            <a:spLocks noGrp="1"/>
          </p:cNvSpPr>
          <p:nvPr>
            <p:ph idx="4294967295"/>
          </p:nvPr>
        </p:nvSpPr>
        <p:spPr>
          <a:xfrm>
            <a:off x="770010" y="1164772"/>
            <a:ext cx="9745589" cy="5355772"/>
          </a:xfrm>
          <a:prstGeom prst="rect">
            <a:avLst/>
          </a:prstGeom>
        </p:spPr>
        <p:txBody>
          <a:bodyPr>
            <a:normAutofit/>
          </a:bodyPr>
          <a:lstStyle/>
          <a:p>
            <a:pPr marL="0" indent="0">
              <a:buNone/>
            </a:pPr>
            <a:br>
              <a:rPr lang="en-US" sz="5600" dirty="0"/>
            </a:br>
            <a:endParaRPr lang="en-US" sz="56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461103A4-09BF-2C58-C3E6-55E7C633CF7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Flowchart</a:t>
            </a:r>
          </a:p>
        </p:txBody>
      </p:sp>
      <p:pic>
        <p:nvPicPr>
          <p:cNvPr id="6" name="Picture 5">
            <a:extLst>
              <a:ext uri="{FF2B5EF4-FFF2-40B4-BE49-F238E27FC236}">
                <a16:creationId xmlns:a16="http://schemas.microsoft.com/office/drawing/2014/main" id="{F0993F3B-6673-5A93-6348-3915F2ACF713}"/>
              </a:ext>
            </a:extLst>
          </p:cNvPr>
          <p:cNvPicPr>
            <a:picLocks noChangeAspect="1"/>
          </p:cNvPicPr>
          <p:nvPr/>
        </p:nvPicPr>
        <p:blipFill>
          <a:blip r:embed="rId2"/>
          <a:stretch>
            <a:fillRect/>
          </a:stretch>
        </p:blipFill>
        <p:spPr>
          <a:xfrm>
            <a:off x="2732314" y="1458686"/>
            <a:ext cx="5323114" cy="4441371"/>
          </a:xfrm>
          <a:prstGeom prst="rect">
            <a:avLst/>
          </a:prstGeom>
        </p:spPr>
      </p:pic>
    </p:spTree>
    <p:extLst>
      <p:ext uri="{BB962C8B-B14F-4D97-AF65-F5344CB8AC3E}">
        <p14:creationId xmlns:p14="http://schemas.microsoft.com/office/powerpoint/2010/main" val="4223797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44286" y="1426029"/>
            <a:ext cx="11517085" cy="5312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1.  </a:t>
            </a:r>
            <a:r>
              <a:rPr lang="en-US" sz="1400" b="1" u="sng" dirty="0">
                <a:solidFill>
                  <a:schemeClr val="accent3">
                    <a:lumMod val="25000"/>
                  </a:schemeClr>
                </a:solidFill>
                <a:latin typeface="Abadi" panose="020B0604020104020204" pitchFamily="34" charset="0"/>
                <a:cs typeface="Times New Roman" panose="02020603050405020304" pitchFamily="18" charset="0"/>
              </a:rPr>
              <a:t>Data Analysis (Exploratory Data Analysis) Results</a:t>
            </a:r>
          </a:p>
          <a:p>
            <a:pPr>
              <a:lnSpc>
                <a:spcPct val="100000"/>
              </a:lnSpc>
              <a:spcBef>
                <a:spcPts val="1400"/>
              </a:spcBef>
            </a:pPr>
            <a:r>
              <a:rPr lang="en-US" sz="1400" dirty="0">
                <a:solidFill>
                  <a:schemeClr val="accent3">
                    <a:lumMod val="25000"/>
                  </a:schemeClr>
                </a:solidFill>
                <a:latin typeface="Abadi" panose="020B0604020104020204" pitchFamily="34" charset="0"/>
                <a:cs typeface="Times New Roman" panose="02020603050405020304" pitchFamily="18" charset="0"/>
              </a:rPr>
              <a:t>Exploratory analysis identified meaningful patterns in launch performance across launch sites, orbit types, and payload mass ranges. Visualizations including scatter plots, bar charts, and line charts revealed variability in success rates by operational location and mission configuration.</a:t>
            </a:r>
          </a:p>
          <a:p>
            <a:pPr>
              <a:lnSpc>
                <a:spcPct val="100000"/>
              </a:lnSpc>
              <a:spcBef>
                <a:spcPts val="1400"/>
              </a:spcBef>
            </a:pPr>
            <a:r>
              <a:rPr lang="en-US" sz="1400" dirty="0">
                <a:solidFill>
                  <a:schemeClr val="accent3">
                    <a:lumMod val="25000"/>
                  </a:schemeClr>
                </a:solidFill>
                <a:latin typeface="Abadi" panose="020B0604020104020204" pitchFamily="34" charset="0"/>
                <a:cs typeface="Times New Roman" panose="02020603050405020304" pitchFamily="18" charset="0"/>
              </a:rPr>
              <a:t>Launch site comparisons demonstrated measurable differences in reliability, with certain sites achieving higher overall success ratios.</a:t>
            </a:r>
          </a:p>
          <a:p>
            <a:pPr>
              <a:lnSpc>
                <a:spcPct val="100000"/>
              </a:lnSpc>
              <a:spcBef>
                <a:spcPts val="1400"/>
              </a:spcBef>
            </a:pPr>
            <a:r>
              <a:rPr lang="en-US" sz="1400" dirty="0">
                <a:solidFill>
                  <a:schemeClr val="accent3">
                    <a:lumMod val="25000"/>
                  </a:schemeClr>
                </a:solidFill>
                <a:latin typeface="Abadi" panose="020B0604020104020204" pitchFamily="34" charset="0"/>
                <a:cs typeface="Times New Roman" panose="02020603050405020304" pitchFamily="18" charset="0"/>
              </a:rPr>
              <a:t>Payload mass analysis suggested potential relationships between mission complexity and outcome probability, particularly within specific payload ranges.</a:t>
            </a:r>
          </a:p>
          <a:p>
            <a:pPr>
              <a:lnSpc>
                <a:spcPct val="100000"/>
              </a:lnSpc>
              <a:spcBef>
                <a:spcPts val="1400"/>
              </a:spcBef>
            </a:pPr>
            <a:r>
              <a:rPr lang="en-US" sz="1400" dirty="0">
                <a:solidFill>
                  <a:schemeClr val="accent3">
                    <a:lumMod val="25000"/>
                  </a:schemeClr>
                </a:solidFill>
                <a:latin typeface="Abadi" panose="020B0604020104020204" pitchFamily="34" charset="0"/>
                <a:cs typeface="Times New Roman" panose="02020603050405020304" pitchFamily="18" charset="0"/>
              </a:rPr>
              <a:t>Yearly success trend analysis showed overall improvement in mission reliability over time, indicating operational learning and system refinement.</a:t>
            </a:r>
          </a:p>
          <a:p>
            <a:pPr>
              <a:lnSpc>
                <a:spcPct val="100000"/>
              </a:lnSpc>
              <a:spcBef>
                <a:spcPts val="1400"/>
              </a:spcBef>
            </a:pPr>
            <a:r>
              <a:rPr lang="en-US" sz="1400" dirty="0">
                <a:solidFill>
                  <a:schemeClr val="accent3">
                    <a:lumMod val="25000"/>
                  </a:schemeClr>
                </a:solidFill>
                <a:latin typeface="Abadi" panose="020B0604020104020204" pitchFamily="34" charset="0"/>
                <a:cs typeface="Times New Roman" panose="02020603050405020304" pitchFamily="18" charset="0"/>
              </a:rPr>
              <a:t>2. </a:t>
            </a:r>
            <a:r>
              <a:rPr lang="en-US" sz="1400" b="1" u="sng" dirty="0">
                <a:solidFill>
                  <a:schemeClr val="accent3">
                    <a:lumMod val="25000"/>
                  </a:schemeClr>
                </a:solidFill>
                <a:latin typeface="Abadi" panose="020B0604020104020204" pitchFamily="34" charset="0"/>
                <a:cs typeface="Times New Roman" panose="02020603050405020304" pitchFamily="18" charset="0"/>
              </a:rPr>
              <a:t>Interactive Analytics Dashboard Results</a:t>
            </a:r>
          </a:p>
          <a:p>
            <a:pPr>
              <a:lnSpc>
                <a:spcPct val="100000"/>
              </a:lnSpc>
              <a:spcBef>
                <a:spcPts val="1400"/>
              </a:spcBef>
            </a:pPr>
            <a:r>
              <a:rPr lang="en-US" sz="1400" dirty="0">
                <a:solidFill>
                  <a:schemeClr val="accent3">
                    <a:lumMod val="25000"/>
                  </a:schemeClr>
                </a:solidFill>
                <a:latin typeface="Abadi" panose="020B0604020104020204" pitchFamily="34" charset="0"/>
                <a:cs typeface="Times New Roman" panose="02020603050405020304" pitchFamily="18" charset="0"/>
              </a:rPr>
              <a:t>The Plotly Dash dashboard enabled real-time exploration of launch data using interactive filters including launch site selection and payload range sliders.</a:t>
            </a:r>
          </a:p>
          <a:p>
            <a:pPr>
              <a:lnSpc>
                <a:spcPct val="100000"/>
              </a:lnSpc>
              <a:spcBef>
                <a:spcPts val="1400"/>
              </a:spcBef>
            </a:pPr>
            <a:r>
              <a:rPr lang="en-US" sz="1400" dirty="0">
                <a:solidFill>
                  <a:schemeClr val="accent3">
                    <a:lumMod val="25000"/>
                  </a:schemeClr>
                </a:solidFill>
                <a:latin typeface="Abadi" panose="020B0604020104020204" pitchFamily="34" charset="0"/>
                <a:cs typeface="Times New Roman" panose="02020603050405020304" pitchFamily="18" charset="0"/>
              </a:rPr>
              <a:t>Dynamic pie charts displayed launch success distributions both across all sites and within individual sites, supporting rapid performance comparison.</a:t>
            </a:r>
          </a:p>
          <a:p>
            <a:pPr>
              <a:lnSpc>
                <a:spcPct val="100000"/>
              </a:lnSpc>
              <a:spcBef>
                <a:spcPts val="1400"/>
              </a:spcBef>
            </a:pPr>
            <a:r>
              <a:rPr lang="en-US" sz="1400" dirty="0">
                <a:solidFill>
                  <a:schemeClr val="accent3">
                    <a:lumMod val="25000"/>
                  </a:schemeClr>
                </a:solidFill>
                <a:latin typeface="Abadi" panose="020B0604020104020204" pitchFamily="34" charset="0"/>
                <a:cs typeface="Times New Roman" panose="02020603050405020304" pitchFamily="18" charset="0"/>
              </a:rPr>
              <a:t>Interactive scatter plots visualized payload versus launch outcome relationships, allowing users to isolate payload intervals and observe performance patterns.</a:t>
            </a:r>
          </a:p>
          <a:p>
            <a:pPr>
              <a:lnSpc>
                <a:spcPct val="100000"/>
              </a:lnSpc>
              <a:spcBef>
                <a:spcPts val="1400"/>
              </a:spcBef>
            </a:pPr>
            <a:r>
              <a:rPr lang="en-US" sz="1400" dirty="0">
                <a:solidFill>
                  <a:schemeClr val="accent3">
                    <a:lumMod val="25000"/>
                  </a:schemeClr>
                </a:solidFill>
                <a:latin typeface="Abadi" panose="020B0604020104020204" pitchFamily="34" charset="0"/>
                <a:cs typeface="Times New Roman" panose="02020603050405020304" pitchFamily="18" charset="0"/>
              </a:rPr>
              <a:t>The integrated visual analytics interface supports data-driven decision-making by combining filtering, visualization, and outcome comparison in a single environment.</a:t>
            </a:r>
            <a:endParaRPr lang="en-US" sz="14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4A57D-1A34-B8A7-CEB6-9FD2D3AECD1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D400540-28DA-BAA3-F372-2C3584CD4BB3}"/>
              </a:ext>
            </a:extLst>
          </p:cNvPr>
          <p:cNvSpPr txBox="1">
            <a:spLocks/>
          </p:cNvSpPr>
          <p:nvPr/>
        </p:nvSpPr>
        <p:spPr>
          <a:xfrm>
            <a:off x="841125" y="1087699"/>
            <a:ext cx="10444486" cy="5650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u="sng" dirty="0">
                <a:solidFill>
                  <a:schemeClr val="accent3">
                    <a:lumMod val="25000"/>
                  </a:schemeClr>
                </a:solidFill>
                <a:latin typeface="Abadi" panose="020B0604020104020204" pitchFamily="34" charset="0"/>
                <a:cs typeface="Times New Roman" panose="02020603050405020304" pitchFamily="18" charset="0"/>
              </a:rPr>
              <a:t>Predictive Analysis Results</a:t>
            </a:r>
          </a:p>
          <a:p>
            <a:pPr>
              <a:lnSpc>
                <a:spcPct val="100000"/>
              </a:lnSpc>
              <a:spcBef>
                <a:spcPts val="1400"/>
              </a:spcBef>
            </a:pPr>
            <a:r>
              <a:rPr lang="en-US" sz="2400" dirty="0">
                <a:solidFill>
                  <a:schemeClr val="accent3">
                    <a:lumMod val="25000"/>
                  </a:schemeClr>
                </a:solidFill>
                <a:latin typeface="Abadi" panose="020B0604020104020204" pitchFamily="34" charset="0"/>
                <a:cs typeface="Times New Roman" panose="02020603050405020304" pitchFamily="18" charset="0"/>
              </a:rPr>
              <a:t>Exploratory analysis identified meaningful patterns in launch performance across launch sites, orbit types, and payload mass ranges. Visualizations including scatter plots, bar charts, and line charts revealed variability in success rates by operational location and mission configuration.</a:t>
            </a:r>
          </a:p>
          <a:p>
            <a:pPr>
              <a:lnSpc>
                <a:spcPct val="100000"/>
              </a:lnSpc>
              <a:spcBef>
                <a:spcPts val="1400"/>
              </a:spcBef>
            </a:pPr>
            <a:r>
              <a:rPr lang="en-US" sz="2400" dirty="0">
                <a:solidFill>
                  <a:schemeClr val="accent3">
                    <a:lumMod val="25000"/>
                  </a:schemeClr>
                </a:solidFill>
                <a:latin typeface="Abadi" panose="020B0604020104020204" pitchFamily="34" charset="0"/>
                <a:cs typeface="Times New Roman" panose="02020603050405020304" pitchFamily="18" charset="0"/>
              </a:rPr>
              <a:t>Launch site comparisons demonstrated measurable differences in reliability, with certain sites achieving higher overall success ratios.</a:t>
            </a:r>
          </a:p>
          <a:p>
            <a:pPr>
              <a:lnSpc>
                <a:spcPct val="100000"/>
              </a:lnSpc>
              <a:spcBef>
                <a:spcPts val="1400"/>
              </a:spcBef>
            </a:pPr>
            <a:r>
              <a:rPr lang="en-US" sz="2400" dirty="0">
                <a:solidFill>
                  <a:schemeClr val="accent3">
                    <a:lumMod val="25000"/>
                  </a:schemeClr>
                </a:solidFill>
                <a:latin typeface="Abadi" panose="020B0604020104020204" pitchFamily="34" charset="0"/>
                <a:cs typeface="Times New Roman" panose="02020603050405020304" pitchFamily="18" charset="0"/>
              </a:rPr>
              <a:t>Payload mass analysis suggested potential relationships between mission complexity and outcome probability, particularly within specific payload ranges.</a:t>
            </a:r>
          </a:p>
          <a:p>
            <a:pPr>
              <a:lnSpc>
                <a:spcPct val="100000"/>
              </a:lnSpc>
              <a:spcBef>
                <a:spcPts val="1400"/>
              </a:spcBef>
            </a:pPr>
            <a:r>
              <a:rPr lang="en-US" sz="2400" dirty="0">
                <a:solidFill>
                  <a:schemeClr val="accent3">
                    <a:lumMod val="25000"/>
                  </a:schemeClr>
                </a:solidFill>
                <a:latin typeface="Abadi" panose="020B0604020104020204" pitchFamily="34" charset="0"/>
                <a:cs typeface="Times New Roman" panose="02020603050405020304" pitchFamily="18" charset="0"/>
              </a:rPr>
              <a:t>Yearly success trend analysis showed overall improvement in mission reliability over time, indicating operational learning and system refinement.</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lvl="1"/>
            <a:endParaRPr lang="en-US" dirty="0">
              <a:latin typeface="Abadi" panose="020B0604020104020204" pitchFamily="34" charset="0"/>
            </a:endParaRPr>
          </a:p>
          <a:p>
            <a:pPr marL="457200" lvl="1" indent="0">
              <a:buNone/>
            </a:pPr>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1BD4FCE9-A899-D187-9267-62C194314D7C}"/>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655865D6-30AE-C941-2F82-36939144F3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67181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36914"/>
            <a:ext cx="9944541" cy="5268686"/>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Show a scatter plot of Flight Number vs. Launch Site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err="1">
                <a:solidFill>
                  <a:schemeClr val="accent3">
                    <a:lumMod val="25000"/>
                  </a:schemeClr>
                </a:solidFill>
                <a:latin typeface="Abadi" panose="020B0604020104020204" pitchFamily="34" charset="0"/>
              </a:rPr>
              <a:t>sns.catplot</a:t>
            </a:r>
            <a:r>
              <a:rPr lang="en-US" sz="2000" dirty="0">
                <a:solidFill>
                  <a:schemeClr val="accent3">
                    <a:lumMod val="25000"/>
                  </a:schemeClr>
                </a:solidFill>
                <a:latin typeface="Abadi" panose="020B0604020104020204" pitchFamily="34" charset="0"/>
              </a:rPr>
              <a:t>(y="</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x = "</a:t>
            </a: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hue = "Class" , data=</a:t>
            </a:r>
            <a:r>
              <a:rPr lang="en-US" sz="2000" dirty="0" err="1">
                <a:solidFill>
                  <a:schemeClr val="accent3">
                    <a:lumMod val="25000"/>
                  </a:schemeClr>
                </a:solidFill>
                <a:latin typeface="Abadi" panose="020B0604020104020204" pitchFamily="34" charset="0"/>
              </a:rPr>
              <a:t>df</a:t>
            </a:r>
            <a:r>
              <a:rPr lang="en-US" sz="2000" dirty="0">
                <a:solidFill>
                  <a:schemeClr val="accent3">
                    <a:lumMod val="25000"/>
                  </a:schemeClr>
                </a:solidFill>
                <a:latin typeface="Abadi" panose="020B0604020104020204" pitchFamily="34" charset="0"/>
              </a:rPr>
              <a:t>, aspect = 5)</a:t>
            </a:r>
            <a:r>
              <a:rPr lang="en-US" sz="2000" dirty="0" err="1">
                <a:solidFill>
                  <a:schemeClr val="accent3">
                    <a:lumMod val="25000"/>
                  </a:schemeClr>
                </a:solidFill>
                <a:latin typeface="Abadi" panose="020B0604020104020204" pitchFamily="34" charset="0"/>
              </a:rPr>
              <a:t>plt.xlabel</a:t>
            </a: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fontsize</a:t>
            </a:r>
            <a:r>
              <a:rPr lang="en-US" sz="2000" dirty="0">
                <a:solidFill>
                  <a:schemeClr val="accent3">
                    <a:lumMod val="25000"/>
                  </a:schemeClr>
                </a:solidFill>
                <a:latin typeface="Abadi" panose="020B0604020104020204" pitchFamily="34" charset="0"/>
              </a:rPr>
              <a:t>=20)</a:t>
            </a:r>
            <a:r>
              <a:rPr lang="en-US" sz="2000" dirty="0" err="1">
                <a:solidFill>
                  <a:schemeClr val="accent3">
                    <a:lumMod val="25000"/>
                  </a:schemeClr>
                </a:solidFill>
                <a:latin typeface="Abadi" panose="020B0604020104020204" pitchFamily="34" charset="0"/>
              </a:rPr>
              <a:t>plt.ylabel</a:t>
            </a: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fontsize</a:t>
            </a:r>
            <a:r>
              <a:rPr lang="en-US" sz="2000" dirty="0">
                <a:solidFill>
                  <a:schemeClr val="accent3">
                    <a:lumMod val="25000"/>
                  </a:schemeClr>
                </a:solidFill>
                <a:latin typeface="Abadi" panose="020B0604020104020204" pitchFamily="34" charset="0"/>
              </a:rPr>
              <a:t>=20) </a:t>
            </a:r>
            <a:r>
              <a:rPr lang="en-US" sz="2000" dirty="0" err="1">
                <a:solidFill>
                  <a:schemeClr val="accent3">
                    <a:lumMod val="25000"/>
                  </a:schemeClr>
                </a:solidFill>
                <a:latin typeface="Abadi" panose="020B0604020104020204" pitchFamily="34" charset="0"/>
              </a:rPr>
              <a:t>plt.show</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The scatter plot suggests a measurable learning curve, reinforcing the inclusion of launch experience as a predictive variable.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D8F7FFCD-B042-0691-0294-3FEF6059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487" y="3510973"/>
            <a:ext cx="8602980" cy="25146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7136" y="1421028"/>
            <a:ext cx="10690836" cy="520219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8000" b="1" dirty="0">
                <a:solidFill>
                  <a:schemeClr val="accent3">
                    <a:lumMod val="25000"/>
                  </a:schemeClr>
                </a:solidFill>
                <a:latin typeface="Abadi" panose="020B0604020104020204" pitchFamily="34" charset="0"/>
              </a:rPr>
              <a:t>Project Overview: </a:t>
            </a:r>
            <a:r>
              <a:rPr lang="en-US" sz="8000" dirty="0">
                <a:solidFill>
                  <a:schemeClr val="accent3">
                    <a:lumMod val="25000"/>
                  </a:schemeClr>
                </a:solidFill>
                <a:latin typeface="Abadi" panose="020B0604020104020204" pitchFamily="34" charset="0"/>
                <a:hlinkClick r:id="rId3"/>
              </a:rPr>
              <a:t>https://github.com/gopikrishnan-t-s/Applied-Data-Science-Capstone</a:t>
            </a:r>
            <a:endParaRPr lang="en-US" sz="8000" dirty="0">
              <a:solidFill>
                <a:schemeClr val="accent3">
                  <a:lumMod val="25000"/>
                </a:schemeClr>
              </a:solidFill>
              <a:latin typeface="Abadi" panose="020B0604020104020204" pitchFamily="34" charset="0"/>
            </a:endParaRPr>
          </a:p>
          <a:p>
            <a:pPr>
              <a:lnSpc>
                <a:spcPct val="100000"/>
              </a:lnSpc>
              <a:spcBef>
                <a:spcPts val="1400"/>
              </a:spcBef>
            </a:pPr>
            <a:r>
              <a:rPr lang="en-US" sz="8000" b="1" dirty="0">
                <a:solidFill>
                  <a:schemeClr val="accent3">
                    <a:lumMod val="25000"/>
                  </a:schemeClr>
                </a:solidFill>
                <a:latin typeface="Abadi" panose="020B0604020104020204" pitchFamily="34" charset="0"/>
              </a:rPr>
              <a:t>Analyzed historical SpaceX launch data to evaluate operational performance and mission success </a:t>
            </a:r>
          </a:p>
          <a:p>
            <a:pPr>
              <a:lnSpc>
                <a:spcPct val="100000"/>
              </a:lnSpc>
              <a:spcBef>
                <a:spcPts val="1400"/>
              </a:spcBef>
            </a:pPr>
            <a:r>
              <a:rPr lang="en-US" sz="8000" b="1" dirty="0">
                <a:solidFill>
                  <a:schemeClr val="accent3">
                    <a:lumMod val="25000"/>
                  </a:schemeClr>
                </a:solidFill>
                <a:latin typeface="Abadi" panose="020B0604020104020204" pitchFamily="34" charset="0"/>
              </a:rPr>
              <a:t>Methodology:</a:t>
            </a:r>
          </a:p>
          <a:p>
            <a:pPr marL="457200" lvl="1" indent="0">
              <a:lnSpc>
                <a:spcPct val="100000"/>
              </a:lnSpc>
              <a:spcBef>
                <a:spcPts val="1400"/>
              </a:spcBef>
              <a:buNone/>
            </a:pPr>
            <a:r>
              <a:rPr lang="en-US" sz="7600" dirty="0">
                <a:solidFill>
                  <a:schemeClr val="accent3">
                    <a:lumMod val="25000"/>
                  </a:schemeClr>
                </a:solidFill>
                <a:latin typeface="Abadi" panose="020B0604020104020204" pitchFamily="34" charset="0"/>
              </a:rPr>
              <a:t>• Data cleaning, normalization, and validation</a:t>
            </a:r>
          </a:p>
          <a:p>
            <a:pPr marL="457200" lvl="1" indent="0">
              <a:lnSpc>
                <a:spcPct val="100000"/>
              </a:lnSpc>
              <a:spcBef>
                <a:spcPts val="1400"/>
              </a:spcBef>
              <a:buNone/>
            </a:pPr>
            <a:r>
              <a:rPr lang="en-US" sz="7600" dirty="0">
                <a:solidFill>
                  <a:schemeClr val="accent3">
                    <a:lumMod val="25000"/>
                  </a:schemeClr>
                </a:solidFill>
                <a:latin typeface="Abadi" panose="020B0604020104020204" pitchFamily="34" charset="0"/>
              </a:rPr>
              <a:t>• SQL-based exploratory data analysis (aggregations, success rates, temporal trends)</a:t>
            </a:r>
          </a:p>
          <a:p>
            <a:pPr marL="457200" lvl="1" indent="0">
              <a:lnSpc>
                <a:spcPct val="100000"/>
              </a:lnSpc>
              <a:spcBef>
                <a:spcPts val="1400"/>
              </a:spcBef>
              <a:buNone/>
            </a:pPr>
            <a:r>
              <a:rPr lang="en-US" sz="7600" dirty="0">
                <a:solidFill>
                  <a:schemeClr val="accent3">
                    <a:lumMod val="25000"/>
                  </a:schemeClr>
                </a:solidFill>
                <a:latin typeface="Abadi" panose="020B0604020104020204" pitchFamily="34" charset="0"/>
              </a:rPr>
              <a:t>• Visualization of payload, booster, and site performance</a:t>
            </a:r>
          </a:p>
          <a:p>
            <a:pPr marL="457200" lvl="1" indent="0">
              <a:lnSpc>
                <a:spcPct val="100000"/>
              </a:lnSpc>
              <a:spcBef>
                <a:spcPts val="1400"/>
              </a:spcBef>
              <a:buNone/>
            </a:pPr>
            <a:r>
              <a:rPr lang="en-US" sz="7600" dirty="0">
                <a:solidFill>
                  <a:schemeClr val="accent3">
                    <a:lumMod val="25000"/>
                  </a:schemeClr>
                </a:solidFill>
                <a:latin typeface="Abadi" panose="020B0604020104020204" pitchFamily="34" charset="0"/>
              </a:rPr>
              <a:t>• Predictive modeling using supervised classification</a:t>
            </a:r>
          </a:p>
          <a:p>
            <a:pPr>
              <a:lnSpc>
                <a:spcPct val="100000"/>
              </a:lnSpc>
              <a:spcBef>
                <a:spcPts val="1400"/>
              </a:spcBef>
            </a:pPr>
            <a:r>
              <a:rPr lang="en-US" sz="8000" b="1" dirty="0">
                <a:solidFill>
                  <a:schemeClr val="accent3">
                    <a:lumMod val="25000"/>
                  </a:schemeClr>
                </a:solidFill>
                <a:latin typeface="Abadi" panose="020B0604020104020204" pitchFamily="34" charset="0"/>
              </a:rPr>
              <a:t>Key Results:</a:t>
            </a:r>
          </a:p>
          <a:p>
            <a:pPr lvl="1">
              <a:lnSpc>
                <a:spcPct val="100000"/>
              </a:lnSpc>
              <a:spcBef>
                <a:spcPts val="1400"/>
              </a:spcBef>
            </a:pPr>
            <a:r>
              <a:rPr lang="en-US" sz="7600" dirty="0">
                <a:solidFill>
                  <a:schemeClr val="accent3">
                    <a:lumMod val="25000"/>
                  </a:schemeClr>
                </a:solidFill>
                <a:latin typeface="Abadi" panose="020B0604020104020204" pitchFamily="34" charset="0"/>
              </a:rPr>
              <a:t>Launch frequency increased significantly over time</a:t>
            </a:r>
          </a:p>
          <a:p>
            <a:pPr lvl="1">
              <a:lnSpc>
                <a:spcPct val="100000"/>
              </a:lnSpc>
              <a:spcBef>
                <a:spcPts val="1400"/>
              </a:spcBef>
            </a:pPr>
            <a:r>
              <a:rPr lang="en-US" sz="7600" dirty="0">
                <a:solidFill>
                  <a:schemeClr val="accent3">
                    <a:lumMod val="25000"/>
                  </a:schemeClr>
                </a:solidFill>
                <a:latin typeface="Abadi" panose="020B0604020104020204" pitchFamily="34" charset="0"/>
              </a:rPr>
              <a:t> Year-over-year reliability improvements observed</a:t>
            </a:r>
          </a:p>
          <a:p>
            <a:pPr lvl="1">
              <a:lnSpc>
                <a:spcPct val="100000"/>
              </a:lnSpc>
              <a:spcBef>
                <a:spcPts val="1400"/>
              </a:spcBef>
            </a:pPr>
            <a:r>
              <a:rPr lang="en-US" sz="7600" dirty="0">
                <a:solidFill>
                  <a:schemeClr val="accent3">
                    <a:lumMod val="25000"/>
                  </a:schemeClr>
                </a:solidFill>
                <a:latin typeface="Abadi" panose="020B0604020104020204" pitchFamily="34" charset="0"/>
              </a:rPr>
              <a:t> Booster version and payload mass influence mission success probability</a:t>
            </a:r>
          </a:p>
          <a:p>
            <a:pPr lvl="1">
              <a:lnSpc>
                <a:spcPct val="100000"/>
              </a:lnSpc>
              <a:spcBef>
                <a:spcPts val="1400"/>
              </a:spcBef>
            </a:pPr>
            <a:r>
              <a:rPr lang="en-US" sz="7600" dirty="0">
                <a:solidFill>
                  <a:schemeClr val="accent3">
                    <a:lumMod val="25000"/>
                  </a:schemeClr>
                </a:solidFill>
                <a:latin typeface="Abadi" panose="020B0604020104020204" pitchFamily="34" charset="0"/>
              </a:rPr>
              <a:t> Launch site performance differences identified</a:t>
            </a:r>
          </a:p>
          <a:p>
            <a:pPr marL="0" indent="0">
              <a:lnSpc>
                <a:spcPct val="100000"/>
              </a:lnSpc>
              <a:spcBef>
                <a:spcPts val="1400"/>
              </a:spcBef>
              <a:buNone/>
            </a:pPr>
            <a:endParaRPr lang="en-US" sz="6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17171"/>
            <a:ext cx="11193389" cy="5540829"/>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Show a scatter plot of Payload vs. Launch Site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err="1">
                <a:solidFill>
                  <a:schemeClr val="accent3">
                    <a:lumMod val="25000"/>
                  </a:schemeClr>
                </a:solidFill>
                <a:latin typeface="Abadi" panose="020B0604020104020204" pitchFamily="34" charset="0"/>
              </a:rPr>
              <a:t>sns.catplot</a:t>
            </a:r>
            <a:r>
              <a:rPr lang="en-US" sz="2000" dirty="0">
                <a:solidFill>
                  <a:schemeClr val="accent3">
                    <a:lumMod val="25000"/>
                  </a:schemeClr>
                </a:solidFill>
                <a:latin typeface="Abadi" panose="020B0604020104020204" pitchFamily="34" charset="0"/>
              </a:rPr>
              <a:t>(y="</a:t>
            </a: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x =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hue = "Class" , data=</a:t>
            </a:r>
            <a:r>
              <a:rPr lang="en-US" sz="2000" dirty="0" err="1">
                <a:solidFill>
                  <a:schemeClr val="accent3">
                    <a:lumMod val="25000"/>
                  </a:schemeClr>
                </a:solidFill>
                <a:latin typeface="Abadi" panose="020B0604020104020204" pitchFamily="34" charset="0"/>
              </a:rPr>
              <a:t>df</a:t>
            </a:r>
            <a:r>
              <a:rPr lang="en-US" sz="2000" dirty="0">
                <a:solidFill>
                  <a:schemeClr val="accent3">
                    <a:lumMod val="25000"/>
                  </a:schemeClr>
                </a:solidFill>
                <a:latin typeface="Abadi" panose="020B0604020104020204" pitchFamily="34" charset="0"/>
              </a:rPr>
              <a:t>, aspect = 5)</a:t>
            </a:r>
            <a:r>
              <a:rPr lang="en-US" sz="2000" dirty="0" err="1">
                <a:solidFill>
                  <a:schemeClr val="accent3">
                    <a:lumMod val="25000"/>
                  </a:schemeClr>
                </a:solidFill>
                <a:latin typeface="Abadi" panose="020B0604020104020204" pitchFamily="34" charset="0"/>
              </a:rPr>
              <a:t>plt.xlabel</a:t>
            </a: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fontsize</a:t>
            </a:r>
            <a:r>
              <a:rPr lang="en-US" sz="2000" dirty="0">
                <a:solidFill>
                  <a:schemeClr val="accent3">
                    <a:lumMod val="25000"/>
                  </a:schemeClr>
                </a:solidFill>
                <a:latin typeface="Abadi" panose="020B0604020104020204" pitchFamily="34" charset="0"/>
              </a:rPr>
              <a:t>=20)</a:t>
            </a:r>
            <a:r>
              <a:rPr lang="en-US" sz="2000" dirty="0" err="1">
                <a:solidFill>
                  <a:schemeClr val="accent3">
                    <a:lumMod val="25000"/>
                  </a:schemeClr>
                </a:solidFill>
                <a:latin typeface="Abadi" panose="020B0604020104020204" pitchFamily="34" charset="0"/>
              </a:rPr>
              <a:t>plt.ylabel</a:t>
            </a: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fontsize</a:t>
            </a:r>
            <a:r>
              <a:rPr lang="en-US" sz="2000" dirty="0">
                <a:solidFill>
                  <a:schemeClr val="accent3">
                    <a:lumMod val="25000"/>
                  </a:schemeClr>
                </a:solidFill>
                <a:latin typeface="Abadi" panose="020B0604020104020204" pitchFamily="34" charset="0"/>
              </a:rPr>
              <a:t>=20) </a:t>
            </a:r>
            <a:r>
              <a:rPr lang="en-US" sz="2000" dirty="0" err="1">
                <a:solidFill>
                  <a:schemeClr val="accent3">
                    <a:lumMod val="25000"/>
                  </a:schemeClr>
                </a:solidFill>
                <a:latin typeface="Abadi" panose="020B0604020104020204" pitchFamily="34" charset="0"/>
              </a:rPr>
              <a:t>plt.show</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The scatter plot compares payload distribution across launch sites, identify site-specific payload specialization patterns and detect payload thresholds that may influence mission outcome.</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C408E27E-06D6-230D-82F8-882886BF5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05" y="3429000"/>
            <a:ext cx="10355189" cy="30014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7799"/>
            <a:ext cx="11040989" cy="5225143"/>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Show a </a:t>
            </a:r>
            <a:r>
              <a:rPr lang="en-US" sz="20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000" dirty="0" err="1">
                <a:solidFill>
                  <a:schemeClr val="accent3">
                    <a:lumMod val="25000"/>
                  </a:schemeClr>
                </a:solidFill>
                <a:latin typeface="Abadi" panose="020B0604020104020204" pitchFamily="34" charset="0"/>
              </a:rPr>
              <a:t>success_rate</a:t>
            </a:r>
            <a:r>
              <a:rPr lang="en-US" sz="2000" dirty="0">
                <a:solidFill>
                  <a:schemeClr val="accent3">
                    <a:lumMod val="25000"/>
                  </a:schemeClr>
                </a:solidFill>
                <a:latin typeface="Abadi" panose="020B0604020104020204" pitchFamily="34" charset="0"/>
              </a:rPr>
              <a:t> = </a:t>
            </a:r>
            <a:r>
              <a:rPr lang="en-US" sz="2000" dirty="0" err="1">
                <a:solidFill>
                  <a:schemeClr val="accent3">
                    <a:lumMod val="25000"/>
                  </a:schemeClr>
                </a:solidFill>
                <a:latin typeface="Abadi" panose="020B0604020104020204" pitchFamily="34" charset="0"/>
              </a:rPr>
              <a:t>df.groupby</a:t>
            </a:r>
            <a:r>
              <a:rPr lang="en-US" sz="2000" dirty="0">
                <a:solidFill>
                  <a:schemeClr val="accent3">
                    <a:lumMod val="25000"/>
                  </a:schemeClr>
                </a:solidFill>
                <a:latin typeface="Abadi" panose="020B0604020104020204" pitchFamily="34" charset="0"/>
              </a:rPr>
              <a:t>("Orbit")["Class"].mean().</a:t>
            </a:r>
            <a:r>
              <a:rPr lang="en-US" sz="2000" dirty="0" err="1">
                <a:solidFill>
                  <a:schemeClr val="accent3">
                    <a:lumMod val="25000"/>
                  </a:schemeClr>
                </a:solidFill>
                <a:latin typeface="Abadi" panose="020B0604020104020204" pitchFamily="34" charset="0"/>
              </a:rPr>
              <a:t>reset_index</a:t>
            </a: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plt.figure</a:t>
            </a: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figsize</a:t>
            </a:r>
            <a:r>
              <a:rPr lang="en-US" sz="2000" dirty="0">
                <a:solidFill>
                  <a:schemeClr val="accent3">
                    <a:lumMod val="25000"/>
                  </a:schemeClr>
                </a:solidFill>
                <a:latin typeface="Abadi" panose="020B0604020104020204" pitchFamily="34" charset="0"/>
              </a:rPr>
              <a:t>=(10,6))</a:t>
            </a:r>
            <a:r>
              <a:rPr lang="en-US" sz="2000" dirty="0" err="1">
                <a:solidFill>
                  <a:schemeClr val="accent3">
                    <a:lumMod val="25000"/>
                  </a:schemeClr>
                </a:solidFill>
                <a:latin typeface="Abadi" panose="020B0604020104020204" pitchFamily="34" charset="0"/>
              </a:rPr>
              <a:t>sns.barplot</a:t>
            </a:r>
            <a:r>
              <a:rPr lang="en-US" sz="2000" dirty="0">
                <a:solidFill>
                  <a:schemeClr val="accent3">
                    <a:lumMod val="25000"/>
                  </a:schemeClr>
                </a:solidFill>
                <a:latin typeface="Abadi" panose="020B0604020104020204" pitchFamily="34" charset="0"/>
              </a:rPr>
              <a:t>(data=</a:t>
            </a:r>
            <a:r>
              <a:rPr lang="en-US" sz="2000" dirty="0" err="1">
                <a:solidFill>
                  <a:schemeClr val="accent3">
                    <a:lumMod val="25000"/>
                  </a:schemeClr>
                </a:solidFill>
                <a:latin typeface="Abadi" panose="020B0604020104020204" pitchFamily="34" charset="0"/>
              </a:rPr>
              <a:t>success_rate</a:t>
            </a:r>
            <a:r>
              <a:rPr lang="en-US" sz="2000" dirty="0">
                <a:solidFill>
                  <a:schemeClr val="accent3">
                    <a:lumMod val="25000"/>
                  </a:schemeClr>
                </a:solidFill>
                <a:latin typeface="Abadi" panose="020B0604020104020204" pitchFamily="34" charset="0"/>
              </a:rPr>
              <a:t>, x="Orbit", y="Class")</a:t>
            </a:r>
            <a:r>
              <a:rPr lang="en-US" sz="2000" dirty="0" err="1">
                <a:solidFill>
                  <a:schemeClr val="accent3">
                    <a:lumMod val="25000"/>
                  </a:schemeClr>
                </a:solidFill>
                <a:latin typeface="Abadi" panose="020B0604020104020204" pitchFamily="34" charset="0"/>
              </a:rPr>
              <a:t>plt.title</a:t>
            </a:r>
            <a:r>
              <a:rPr lang="en-US" sz="2000" dirty="0">
                <a:solidFill>
                  <a:schemeClr val="accent3">
                    <a:lumMod val="25000"/>
                  </a:schemeClr>
                </a:solidFill>
                <a:latin typeface="Abadi" panose="020B0604020104020204" pitchFamily="34" charset="0"/>
              </a:rPr>
              <a:t>("Success Rate vs Orbit Type")</a:t>
            </a:r>
            <a:r>
              <a:rPr lang="en-US" sz="2000" dirty="0" err="1">
                <a:solidFill>
                  <a:schemeClr val="accent3">
                    <a:lumMod val="25000"/>
                  </a:schemeClr>
                </a:solidFill>
                <a:latin typeface="Abadi" panose="020B0604020104020204" pitchFamily="34" charset="0"/>
              </a:rPr>
              <a:t>plt.xlabel</a:t>
            </a:r>
            <a:r>
              <a:rPr lang="en-US" sz="2000" dirty="0">
                <a:solidFill>
                  <a:schemeClr val="accent3">
                    <a:lumMod val="25000"/>
                  </a:schemeClr>
                </a:solidFill>
                <a:latin typeface="Abadi" panose="020B0604020104020204" pitchFamily="34" charset="0"/>
              </a:rPr>
              <a:t>("Orbit Type")</a:t>
            </a:r>
            <a:r>
              <a:rPr lang="en-US" sz="2000" dirty="0" err="1">
                <a:solidFill>
                  <a:schemeClr val="accent3">
                    <a:lumMod val="25000"/>
                  </a:schemeClr>
                </a:solidFill>
                <a:latin typeface="Abadi" panose="020B0604020104020204" pitchFamily="34" charset="0"/>
              </a:rPr>
              <a:t>plt.ylabel</a:t>
            </a: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Sucess</a:t>
            </a:r>
            <a:r>
              <a:rPr lang="en-US" sz="2000" dirty="0">
                <a:solidFill>
                  <a:schemeClr val="accent3">
                    <a:lumMod val="25000"/>
                  </a:schemeClr>
                </a:solidFill>
                <a:latin typeface="Abadi" panose="020B0604020104020204" pitchFamily="34" charset="0"/>
              </a:rPr>
              <a:t> Rate")</a:t>
            </a:r>
            <a:r>
              <a:rPr lang="en-US" sz="2000" dirty="0" err="1">
                <a:solidFill>
                  <a:schemeClr val="accent3">
                    <a:lumMod val="25000"/>
                  </a:schemeClr>
                </a:solidFill>
                <a:latin typeface="Abadi" panose="020B0604020104020204" pitchFamily="34" charset="0"/>
              </a:rPr>
              <a:t>plt.xticks</a:t>
            </a:r>
            <a:r>
              <a:rPr lang="en-US" sz="2000" dirty="0">
                <a:solidFill>
                  <a:schemeClr val="accent3">
                    <a:lumMod val="25000"/>
                  </a:schemeClr>
                </a:solidFill>
                <a:latin typeface="Abadi" panose="020B0604020104020204" pitchFamily="34" charset="0"/>
              </a:rPr>
              <a:t>(rotation=45) </a:t>
            </a:r>
            <a:r>
              <a:rPr lang="en-US" sz="2000" dirty="0" err="1">
                <a:solidFill>
                  <a:schemeClr val="accent3">
                    <a:lumMod val="25000"/>
                  </a:schemeClr>
                </a:solidFill>
                <a:latin typeface="Abadi" panose="020B0604020104020204" pitchFamily="34" charset="0"/>
              </a:rPr>
              <a:t>plt.show</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The bar chart shows the bar height which represents average success rate for each orbit.</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EA90CF82-86B3-503B-CB04-77368F128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549" y="3683723"/>
            <a:ext cx="5936523" cy="298921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38943"/>
            <a:ext cx="10888589" cy="4542401"/>
          </a:xfrm>
          <a:prstGeom prst="rect">
            <a:avLst/>
          </a:prstGeom>
        </p:spPr>
        <p:txBody>
          <a:bodyPr>
            <a:normAutofit fontScale="70000" lnSpcReduction="20000"/>
          </a:bodyPr>
          <a:lstStyle/>
          <a:p>
            <a:pPr marL="0" indent="0">
              <a:lnSpc>
                <a:spcPct val="100000"/>
              </a:lnSpc>
              <a:spcBef>
                <a:spcPts val="1400"/>
              </a:spcBef>
              <a:buNone/>
            </a:pPr>
            <a:r>
              <a:rPr lang="en-CA" sz="2600" b="1" dirty="0">
                <a:solidFill>
                  <a:schemeClr val="accent3">
                    <a:lumMod val="25000"/>
                  </a:schemeClr>
                </a:solidFill>
                <a:latin typeface="Abadi" panose="020B0604020104020204" pitchFamily="34" charset="0"/>
              </a:rPr>
              <a:t>Show a </a:t>
            </a:r>
            <a:r>
              <a:rPr lang="en-US" sz="2600" b="1" dirty="0">
                <a:solidFill>
                  <a:schemeClr val="accent3">
                    <a:lumMod val="25000"/>
                  </a:schemeClr>
                </a:solidFill>
                <a:latin typeface="Abadi" panose="020B0604020104020204" pitchFamily="34" charset="0"/>
              </a:rPr>
              <a:t>scatter point of Flight number vs. Orbit type</a:t>
            </a:r>
          </a:p>
          <a:p>
            <a:pPr marL="0" indent="0">
              <a:lnSpc>
                <a:spcPct val="100000"/>
              </a:lnSpc>
              <a:spcBef>
                <a:spcPts val="1400"/>
              </a:spcBef>
              <a:buNone/>
            </a:pPr>
            <a:r>
              <a:rPr lang="en-US" sz="2600" i="1" dirty="0" err="1">
                <a:latin typeface="Abadi" panose="020B0604020104020204" pitchFamily="34" charset="0"/>
              </a:rPr>
              <a:t>plt.figure</a:t>
            </a:r>
            <a:r>
              <a:rPr lang="en-US" sz="2600" i="1" dirty="0">
                <a:latin typeface="Abadi" panose="020B0604020104020204" pitchFamily="34" charset="0"/>
              </a:rPr>
              <a:t>(</a:t>
            </a:r>
            <a:r>
              <a:rPr lang="en-US" sz="2600" i="1" dirty="0" err="1">
                <a:latin typeface="Abadi" panose="020B0604020104020204" pitchFamily="34" charset="0"/>
              </a:rPr>
              <a:t>figsize</a:t>
            </a:r>
            <a:r>
              <a:rPr lang="en-US" sz="2600" i="1" dirty="0">
                <a:latin typeface="Abadi" panose="020B0604020104020204" pitchFamily="34" charset="0"/>
              </a:rPr>
              <a:t>=(10, 6))</a:t>
            </a:r>
            <a:br>
              <a:rPr lang="en-US" sz="2600" i="1" dirty="0">
                <a:latin typeface="Abadi" panose="020B0604020104020204" pitchFamily="34" charset="0"/>
              </a:rPr>
            </a:br>
            <a:br>
              <a:rPr lang="en-US" sz="2600" i="1" dirty="0">
                <a:latin typeface="Abadi" panose="020B0604020104020204" pitchFamily="34" charset="0"/>
              </a:rPr>
            </a:br>
            <a:r>
              <a:rPr lang="en-US" sz="2600" i="1" dirty="0">
                <a:latin typeface="Abadi" panose="020B0604020104020204" pitchFamily="34" charset="0"/>
              </a:rPr>
              <a:t># Orbit is categorical, so use a strip plot (scatter-style) rather than a numeric scatter</a:t>
            </a:r>
            <a:br>
              <a:rPr lang="en-US" sz="2600" i="1" dirty="0">
                <a:latin typeface="Abadi" panose="020B0604020104020204" pitchFamily="34" charset="0"/>
              </a:rPr>
            </a:br>
            <a:r>
              <a:rPr lang="en-US" sz="2600" i="1" dirty="0" err="1">
                <a:latin typeface="Abadi" panose="020B0604020104020204" pitchFamily="34" charset="0"/>
              </a:rPr>
              <a:t>sns.stripplot</a:t>
            </a:r>
            <a:r>
              <a:rPr lang="en-US" sz="2600" i="1" dirty="0">
                <a:latin typeface="Abadi" panose="020B0604020104020204" pitchFamily="34" charset="0"/>
              </a:rPr>
              <a:t>(</a:t>
            </a:r>
            <a:br>
              <a:rPr lang="en-US" sz="2600" i="1" dirty="0">
                <a:latin typeface="Abadi" panose="020B0604020104020204" pitchFamily="34" charset="0"/>
              </a:rPr>
            </a:br>
            <a:r>
              <a:rPr lang="en-US" sz="2600" i="1" dirty="0">
                <a:latin typeface="Abadi" panose="020B0604020104020204" pitchFamily="34" charset="0"/>
              </a:rPr>
              <a:t>    data=</a:t>
            </a:r>
            <a:r>
              <a:rPr lang="en-US" sz="2600" i="1" dirty="0" err="1">
                <a:latin typeface="Abadi" panose="020B0604020104020204" pitchFamily="34" charset="0"/>
              </a:rPr>
              <a:t>df</a:t>
            </a:r>
            <a:r>
              <a:rPr lang="en-US" sz="2600" i="1" dirty="0">
                <a:latin typeface="Abadi" panose="020B0604020104020204" pitchFamily="34" charset="0"/>
              </a:rPr>
              <a:t>,</a:t>
            </a:r>
            <a:br>
              <a:rPr lang="en-US" sz="2600" i="1" dirty="0">
                <a:latin typeface="Abadi" panose="020B0604020104020204" pitchFamily="34" charset="0"/>
              </a:rPr>
            </a:br>
            <a:r>
              <a:rPr lang="en-US" sz="2600" i="1" dirty="0">
                <a:latin typeface="Abadi" panose="020B0604020104020204" pitchFamily="34" charset="0"/>
              </a:rPr>
              <a:t>    x="</a:t>
            </a:r>
            <a:r>
              <a:rPr lang="en-US" sz="2600" i="1" dirty="0" err="1">
                <a:latin typeface="Abadi" panose="020B0604020104020204" pitchFamily="34" charset="0"/>
              </a:rPr>
              <a:t>FlightNumber</a:t>
            </a:r>
            <a:r>
              <a:rPr lang="en-US" sz="2600" i="1" dirty="0">
                <a:latin typeface="Abadi" panose="020B0604020104020204" pitchFamily="34" charset="0"/>
              </a:rPr>
              <a:t>",</a:t>
            </a:r>
            <a:br>
              <a:rPr lang="en-US" sz="2600" i="1" dirty="0">
                <a:latin typeface="Abadi" panose="020B0604020104020204" pitchFamily="34" charset="0"/>
              </a:rPr>
            </a:br>
            <a:r>
              <a:rPr lang="en-US" sz="2600" i="1" dirty="0">
                <a:latin typeface="Abadi" panose="020B0604020104020204" pitchFamily="34" charset="0"/>
              </a:rPr>
              <a:t>    y="Orbit",</a:t>
            </a:r>
            <a:br>
              <a:rPr lang="en-US" sz="2600" i="1" dirty="0">
                <a:latin typeface="Abadi" panose="020B0604020104020204" pitchFamily="34" charset="0"/>
              </a:rPr>
            </a:br>
            <a:r>
              <a:rPr lang="en-US" sz="2600" i="1" dirty="0">
                <a:latin typeface="Abadi" panose="020B0604020104020204" pitchFamily="34" charset="0"/>
              </a:rPr>
              <a:t>    hue="Class",     # 1 = Success, 0 = Failure</a:t>
            </a:r>
            <a:br>
              <a:rPr lang="en-US" sz="2600" i="1" dirty="0">
                <a:latin typeface="Abadi" panose="020B0604020104020204" pitchFamily="34" charset="0"/>
              </a:rPr>
            </a:br>
            <a:r>
              <a:rPr lang="en-US" sz="2600" i="1" dirty="0">
                <a:latin typeface="Abadi" panose="020B0604020104020204" pitchFamily="34" charset="0"/>
              </a:rPr>
              <a:t>    jitter=True,</a:t>
            </a:r>
            <a:br>
              <a:rPr lang="en-US" sz="2600" i="1" dirty="0">
                <a:latin typeface="Abadi" panose="020B0604020104020204" pitchFamily="34" charset="0"/>
              </a:rPr>
            </a:br>
            <a:r>
              <a:rPr lang="en-US" sz="2600" i="1" dirty="0">
                <a:latin typeface="Abadi" panose="020B0604020104020204" pitchFamily="34" charset="0"/>
              </a:rPr>
              <a:t>    alpha=0.7</a:t>
            </a:r>
            <a:br>
              <a:rPr lang="en-US" sz="2600" i="1" dirty="0">
                <a:latin typeface="Abadi" panose="020B0604020104020204" pitchFamily="34" charset="0"/>
              </a:rPr>
            </a:br>
            <a:r>
              <a:rPr lang="en-US" sz="2600" i="1" dirty="0">
                <a:latin typeface="Abadi" panose="020B0604020104020204" pitchFamily="34" charset="0"/>
              </a:rPr>
              <a:t>)</a:t>
            </a:r>
            <a:br>
              <a:rPr lang="en-US" sz="2600" i="1" dirty="0">
                <a:latin typeface="Abadi" panose="020B0604020104020204" pitchFamily="34" charset="0"/>
              </a:rPr>
            </a:br>
            <a:br>
              <a:rPr lang="en-US" sz="2600" i="1" dirty="0">
                <a:latin typeface="Abadi" panose="020B0604020104020204" pitchFamily="34" charset="0"/>
              </a:rPr>
            </a:br>
            <a:r>
              <a:rPr lang="en-US" sz="2600" i="1" dirty="0" err="1">
                <a:latin typeface="Abadi" panose="020B0604020104020204" pitchFamily="34" charset="0"/>
              </a:rPr>
              <a:t>plt.title</a:t>
            </a:r>
            <a:r>
              <a:rPr lang="en-US" sz="2600" i="1" dirty="0">
                <a:latin typeface="Abadi" panose="020B0604020104020204" pitchFamily="34" charset="0"/>
              </a:rPr>
              <a:t>("Flight Number vs Orbit Type")</a:t>
            </a:r>
            <a:br>
              <a:rPr lang="en-US" sz="2600" i="1" dirty="0">
                <a:latin typeface="Abadi" panose="020B0604020104020204" pitchFamily="34" charset="0"/>
              </a:rPr>
            </a:br>
            <a:r>
              <a:rPr lang="en-US" sz="2600" i="1" dirty="0" err="1">
                <a:latin typeface="Abadi" panose="020B0604020104020204" pitchFamily="34" charset="0"/>
              </a:rPr>
              <a:t>plt.xlabel</a:t>
            </a:r>
            <a:r>
              <a:rPr lang="en-US" sz="2600" i="1" dirty="0">
                <a:latin typeface="Abadi" panose="020B0604020104020204" pitchFamily="34" charset="0"/>
              </a:rPr>
              <a:t>("Flight Number")</a:t>
            </a:r>
            <a:br>
              <a:rPr lang="en-US" sz="2600" i="1" dirty="0">
                <a:latin typeface="Abadi" panose="020B0604020104020204" pitchFamily="34" charset="0"/>
              </a:rPr>
            </a:br>
            <a:r>
              <a:rPr lang="en-US" sz="2600" i="1" dirty="0" err="1">
                <a:latin typeface="Abadi" panose="020B0604020104020204" pitchFamily="34" charset="0"/>
              </a:rPr>
              <a:t>plt.ylabel</a:t>
            </a:r>
            <a:r>
              <a:rPr lang="en-US" sz="2600" i="1" dirty="0">
                <a:latin typeface="Abadi" panose="020B0604020104020204" pitchFamily="34" charset="0"/>
              </a:rPr>
              <a:t>("Orbit Type")</a:t>
            </a:r>
            <a:br>
              <a:rPr lang="en-US" sz="2600" i="1" dirty="0">
                <a:latin typeface="Abadi" panose="020B0604020104020204" pitchFamily="34" charset="0"/>
              </a:rPr>
            </a:br>
            <a:r>
              <a:rPr lang="en-US" sz="2600" i="1" dirty="0" err="1">
                <a:latin typeface="Abadi" panose="020B0604020104020204" pitchFamily="34" charset="0"/>
              </a:rPr>
              <a:t>plt.legend</a:t>
            </a:r>
            <a:r>
              <a:rPr lang="en-US" sz="2600" i="1" dirty="0">
                <a:latin typeface="Abadi" panose="020B0604020104020204" pitchFamily="34" charset="0"/>
              </a:rPr>
              <a:t>(title="Mission Outcome", labels=["Failure", "Success"])</a:t>
            </a:r>
            <a:br>
              <a:rPr lang="en-US" sz="2600" i="1" dirty="0">
                <a:latin typeface="Abadi" panose="020B0604020104020204" pitchFamily="34" charset="0"/>
              </a:rPr>
            </a:br>
            <a:r>
              <a:rPr lang="en-US" sz="2600" i="1" dirty="0" err="1">
                <a:latin typeface="Abadi" panose="020B0604020104020204" pitchFamily="34" charset="0"/>
              </a:rPr>
              <a:t>plt.show</a:t>
            </a:r>
            <a:r>
              <a:rPr lang="en-US" sz="2600" i="1" dirty="0">
                <a:latin typeface="Abadi" panose="020B0604020104020204" pitchFamily="34" charset="0"/>
              </a:rPr>
              <a:t>()</a:t>
            </a:r>
            <a:endParaRPr lang="en-US" sz="2200" i="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95907-DFC5-6728-7C18-7E5A1693F95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811899-B488-9E9A-2324-6C7DD48D518F}"/>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a16="http://schemas.microsoft.com/office/drawing/2014/main" id="{98FE19A4-2081-E2BE-CE04-181D52CA418B}"/>
              </a:ext>
            </a:extLst>
          </p:cNvPr>
          <p:cNvSpPr>
            <a:spLocks noGrp="1"/>
          </p:cNvSpPr>
          <p:nvPr>
            <p:ph type="body" sz="half" idx="4294967295"/>
          </p:nvPr>
        </p:nvSpPr>
        <p:spPr>
          <a:xfrm>
            <a:off x="770010" y="968829"/>
            <a:ext cx="10888589" cy="4912515"/>
          </a:xfrm>
          <a:prstGeom prst="rect">
            <a:avLst/>
          </a:prstGeom>
        </p:spPr>
        <p:txBody>
          <a:bodyPr>
            <a:normAutofit/>
          </a:bodyPr>
          <a:lstStyle/>
          <a:p>
            <a:pPr marL="0" indent="0">
              <a:lnSpc>
                <a:spcPct val="100000"/>
              </a:lnSpc>
              <a:spcBef>
                <a:spcPts val="1400"/>
              </a:spcBef>
              <a:buNone/>
            </a:pPr>
            <a:endParaRPr lang="en-US" sz="2600" dirty="0">
              <a:solidFill>
                <a:schemeClr val="accent3">
                  <a:lumMod val="25000"/>
                </a:schemeClr>
              </a:solidFill>
            </a:endParaRPr>
          </a:p>
          <a:p>
            <a:pPr>
              <a:lnSpc>
                <a:spcPct val="100000"/>
              </a:lnSpc>
              <a:spcBef>
                <a:spcPts val="1400"/>
              </a:spcBef>
            </a:pPr>
            <a:r>
              <a:rPr lang="en-US" sz="2600" dirty="0"/>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99F0468-93CF-0D9E-7934-097839EFF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EF17FFD-DB62-C449-EE6A-63D8FC3B2EF9}"/>
              </a:ext>
            </a:extLst>
          </p:cNvPr>
          <p:cNvPicPr>
            <a:picLocks noChangeAspect="1"/>
          </p:cNvPicPr>
          <p:nvPr/>
        </p:nvPicPr>
        <p:blipFill>
          <a:blip r:embed="rId2"/>
          <a:stretch>
            <a:fillRect/>
          </a:stretch>
        </p:blipFill>
        <p:spPr>
          <a:xfrm>
            <a:off x="734028" y="1367270"/>
            <a:ext cx="7081915" cy="4455263"/>
          </a:xfrm>
          <a:prstGeom prst="rect">
            <a:avLst/>
          </a:prstGeom>
        </p:spPr>
      </p:pic>
      <p:sp>
        <p:nvSpPr>
          <p:cNvPr id="7" name="TextBox 6">
            <a:extLst>
              <a:ext uri="{FF2B5EF4-FFF2-40B4-BE49-F238E27FC236}">
                <a16:creationId xmlns:a16="http://schemas.microsoft.com/office/drawing/2014/main" id="{52208753-50C9-6DF9-192A-E5979752DFF6}"/>
              </a:ext>
            </a:extLst>
          </p:cNvPr>
          <p:cNvSpPr txBox="1"/>
          <p:nvPr/>
        </p:nvSpPr>
        <p:spPr>
          <a:xfrm>
            <a:off x="8088087" y="1455855"/>
            <a:ext cx="3744684" cy="4278094"/>
          </a:xfrm>
          <a:prstGeom prst="rect">
            <a:avLst/>
          </a:prstGeom>
          <a:noFill/>
        </p:spPr>
        <p:txBody>
          <a:bodyPr wrap="square" rtlCol="0">
            <a:spAutoFit/>
          </a:bodyPr>
          <a:lstStyle/>
          <a:p>
            <a:pPr marL="285750" lvl="0" indent="-285750">
              <a:buFont typeface="Arial" panose="020B0604020202020204" pitchFamily="34" charset="0"/>
              <a:buChar char="•"/>
            </a:pPr>
            <a:r>
              <a:rPr lang="en-US" sz="1600" dirty="0">
                <a:latin typeface="Abadi" panose="020B0604020104020204" pitchFamily="34" charset="0"/>
              </a:rPr>
              <a:t>Orbit Type is categorical; a strip plot preserves category labels on the y-axis.</a:t>
            </a:r>
          </a:p>
          <a:p>
            <a:pPr marL="285750" lvl="0" indent="-285750">
              <a:buFont typeface="Arial" panose="020B0604020202020204" pitchFamily="34" charset="0"/>
              <a:buChar char="•"/>
            </a:pPr>
            <a:r>
              <a:rPr lang="en-US" sz="1600" dirty="0">
                <a:latin typeface="Abadi" panose="020B0604020104020204" pitchFamily="34" charset="0"/>
              </a:rPr>
              <a:t>Jitter spreads points so overlapping launches remain visible.</a:t>
            </a:r>
          </a:p>
          <a:p>
            <a:pPr marL="285750" lvl="0" indent="-285750">
              <a:buFont typeface="Arial" panose="020B0604020202020204" pitchFamily="34" charset="0"/>
              <a:buChar char="•"/>
            </a:pPr>
            <a:r>
              <a:rPr lang="en-US" sz="1600" dirty="0">
                <a:latin typeface="Abadi" panose="020B0604020104020204" pitchFamily="34" charset="0"/>
              </a:rPr>
              <a:t>Hue by Class overlays success/failure patterns without requiring separate charts.</a:t>
            </a:r>
          </a:p>
          <a:p>
            <a:pPr marL="285750" lvl="0" indent="-285750">
              <a:buFont typeface="Arial" panose="020B0604020202020204" pitchFamily="34" charset="0"/>
              <a:buChar char="•"/>
            </a:pPr>
            <a:r>
              <a:rPr lang="en-US" sz="1600" dirty="0">
                <a:latin typeface="Abadi" panose="020B0604020104020204" pitchFamily="34" charset="0"/>
              </a:rPr>
              <a:t>Validate whether Orbit Type should be treated as an important categorical feature in predictive modeling.</a:t>
            </a:r>
          </a:p>
          <a:p>
            <a:pPr marL="285750" lvl="0" indent="-285750">
              <a:buFont typeface="Arial" panose="020B0604020202020204" pitchFamily="34" charset="0"/>
              <a:buChar char="•"/>
            </a:pPr>
            <a:r>
              <a:rPr lang="en-US" sz="1600" dirty="0">
                <a:latin typeface="Abadi" panose="020B0604020104020204" pitchFamily="34" charset="0"/>
              </a:rPr>
              <a:t>Support feature engineering decisions.</a:t>
            </a:r>
          </a:p>
          <a:p>
            <a:pPr marL="285750" lvl="0" indent="-285750">
              <a:buFont typeface="Arial" panose="020B0604020202020204" pitchFamily="34" charset="0"/>
              <a:buChar char="•"/>
            </a:pPr>
            <a:r>
              <a:rPr lang="en-US" sz="1600" dirty="0">
                <a:latin typeface="Abadi" panose="020B0604020104020204" pitchFamily="34" charset="0"/>
              </a:rPr>
              <a:t>Identify outliers or rare orbit categories that may require grouping or careful train/test splitting.</a:t>
            </a:r>
          </a:p>
        </p:txBody>
      </p:sp>
    </p:spTree>
    <p:extLst>
      <p:ext uri="{BB962C8B-B14F-4D97-AF65-F5344CB8AC3E}">
        <p14:creationId xmlns:p14="http://schemas.microsoft.com/office/powerpoint/2010/main" val="170458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8686"/>
            <a:ext cx="11084532" cy="4410302"/>
          </a:xfrm>
          <a:prstGeom prst="rect">
            <a:avLst/>
          </a:prstGeom>
        </p:spPr>
        <p:txBody>
          <a:bodyPr>
            <a:normAutofit fontScale="32500" lnSpcReduction="20000"/>
          </a:bodyPr>
          <a:lstStyle/>
          <a:p>
            <a:pPr marL="0" indent="0">
              <a:lnSpc>
                <a:spcPct val="100000"/>
              </a:lnSpc>
              <a:spcBef>
                <a:spcPts val="1400"/>
              </a:spcBef>
              <a:buNone/>
            </a:pPr>
            <a:r>
              <a:rPr lang="en-CA" sz="6200" b="1" dirty="0">
                <a:solidFill>
                  <a:schemeClr val="accent3">
                    <a:lumMod val="25000"/>
                  </a:schemeClr>
                </a:solidFill>
                <a:latin typeface="Abadi" panose="020B0604020104020204" pitchFamily="34" charset="0"/>
              </a:rPr>
              <a:t>Show a </a:t>
            </a:r>
            <a:r>
              <a:rPr lang="en-US" sz="6200" b="1" dirty="0">
                <a:solidFill>
                  <a:schemeClr val="accent3">
                    <a:lumMod val="25000"/>
                  </a:schemeClr>
                </a:solidFill>
                <a:latin typeface="Abadi" panose="020B0604020104020204" pitchFamily="34" charset="0"/>
              </a:rPr>
              <a:t>scatter point of payload vs. Orbit type</a:t>
            </a:r>
          </a:p>
          <a:p>
            <a:pPr marL="0" indent="0">
              <a:lnSpc>
                <a:spcPct val="100000"/>
              </a:lnSpc>
              <a:spcBef>
                <a:spcPts val="1400"/>
              </a:spcBef>
              <a:buNone/>
            </a:pPr>
            <a:r>
              <a:rPr lang="en-US" sz="6200" i="1" dirty="0" err="1">
                <a:latin typeface="Abadi" panose="020B0604020104020204" pitchFamily="34" charset="0"/>
              </a:rPr>
              <a:t>plt.figure</a:t>
            </a:r>
            <a:r>
              <a:rPr lang="en-US" sz="6200" i="1" dirty="0">
                <a:latin typeface="Abadi" panose="020B0604020104020204" pitchFamily="34" charset="0"/>
              </a:rPr>
              <a:t>(</a:t>
            </a:r>
            <a:r>
              <a:rPr lang="en-US" sz="6200" i="1" dirty="0" err="1">
                <a:latin typeface="Abadi" panose="020B0604020104020204" pitchFamily="34" charset="0"/>
              </a:rPr>
              <a:t>figsize</a:t>
            </a:r>
            <a:r>
              <a:rPr lang="en-US" sz="6200" i="1" dirty="0">
                <a:latin typeface="Abadi" panose="020B0604020104020204" pitchFamily="34" charset="0"/>
              </a:rPr>
              <a:t>=(10, 6))</a:t>
            </a:r>
            <a:br>
              <a:rPr lang="en-US" sz="6200" i="1" dirty="0">
                <a:latin typeface="Abadi" panose="020B0604020104020204" pitchFamily="34" charset="0"/>
              </a:rPr>
            </a:br>
            <a:br>
              <a:rPr lang="en-US" sz="6200" i="1" dirty="0">
                <a:latin typeface="Abadi" panose="020B0604020104020204" pitchFamily="34" charset="0"/>
              </a:rPr>
            </a:br>
            <a:r>
              <a:rPr lang="en-US" sz="6200" i="1" dirty="0">
                <a:latin typeface="Abadi" panose="020B0604020104020204" pitchFamily="34" charset="0"/>
              </a:rPr>
              <a:t># Orbit is categorical; a box plot summarizes payload distribution per orbit</a:t>
            </a:r>
            <a:br>
              <a:rPr lang="en-US" sz="6200" i="1" dirty="0">
                <a:latin typeface="Abadi" panose="020B0604020104020204" pitchFamily="34" charset="0"/>
              </a:rPr>
            </a:br>
            <a:r>
              <a:rPr lang="en-US" sz="6200" i="1" dirty="0" err="1">
                <a:latin typeface="Abadi" panose="020B0604020104020204" pitchFamily="34" charset="0"/>
              </a:rPr>
              <a:t>sns.boxplot</a:t>
            </a:r>
            <a:r>
              <a:rPr lang="en-US" sz="6200" i="1" dirty="0">
                <a:latin typeface="Abadi" panose="020B0604020104020204" pitchFamily="34" charset="0"/>
              </a:rPr>
              <a:t>(</a:t>
            </a:r>
            <a:br>
              <a:rPr lang="en-US" sz="6200" i="1" dirty="0">
                <a:latin typeface="Abadi" panose="020B0604020104020204" pitchFamily="34" charset="0"/>
              </a:rPr>
            </a:br>
            <a:r>
              <a:rPr lang="en-US" sz="6200" i="1" dirty="0">
                <a:latin typeface="Abadi" panose="020B0604020104020204" pitchFamily="34" charset="0"/>
              </a:rPr>
              <a:t>    data=</a:t>
            </a:r>
            <a:r>
              <a:rPr lang="en-US" sz="6200" i="1" dirty="0" err="1">
                <a:latin typeface="Abadi" panose="020B0604020104020204" pitchFamily="34" charset="0"/>
              </a:rPr>
              <a:t>df</a:t>
            </a:r>
            <a:r>
              <a:rPr lang="en-US" sz="6200" i="1" dirty="0">
                <a:latin typeface="Abadi" panose="020B0604020104020204" pitchFamily="34" charset="0"/>
              </a:rPr>
              <a:t>,</a:t>
            </a:r>
            <a:br>
              <a:rPr lang="en-US" sz="6200" i="1" dirty="0">
                <a:latin typeface="Abadi" panose="020B0604020104020204" pitchFamily="34" charset="0"/>
              </a:rPr>
            </a:br>
            <a:r>
              <a:rPr lang="en-US" sz="6200" i="1" dirty="0">
                <a:latin typeface="Abadi" panose="020B0604020104020204" pitchFamily="34" charset="0"/>
              </a:rPr>
              <a:t>    x="Orbit",</a:t>
            </a:r>
            <a:br>
              <a:rPr lang="en-US" sz="6200" i="1" dirty="0">
                <a:latin typeface="Abadi" panose="020B0604020104020204" pitchFamily="34" charset="0"/>
              </a:rPr>
            </a:br>
            <a:r>
              <a:rPr lang="en-US" sz="6200" i="1" dirty="0">
                <a:latin typeface="Abadi" panose="020B0604020104020204" pitchFamily="34" charset="0"/>
              </a:rPr>
              <a:t>    y="PAYLOAD_MASS__KG_"</a:t>
            </a:r>
            <a:br>
              <a:rPr lang="en-US" sz="6200" i="1" dirty="0">
                <a:latin typeface="Abadi" panose="020B0604020104020204" pitchFamily="34" charset="0"/>
              </a:rPr>
            </a:br>
            <a:r>
              <a:rPr lang="en-US" sz="6200" i="1" dirty="0">
                <a:latin typeface="Abadi" panose="020B0604020104020204" pitchFamily="34" charset="0"/>
              </a:rPr>
              <a:t>)</a:t>
            </a:r>
            <a:br>
              <a:rPr lang="en-US" sz="6200" i="1" dirty="0">
                <a:latin typeface="Abadi" panose="020B0604020104020204" pitchFamily="34" charset="0"/>
              </a:rPr>
            </a:br>
            <a:br>
              <a:rPr lang="en-US" sz="6200" i="1" dirty="0">
                <a:latin typeface="Abadi" panose="020B0604020104020204" pitchFamily="34" charset="0"/>
              </a:rPr>
            </a:br>
            <a:r>
              <a:rPr lang="en-US" sz="6200" i="1" dirty="0" err="1">
                <a:latin typeface="Abadi" panose="020B0604020104020204" pitchFamily="34" charset="0"/>
              </a:rPr>
              <a:t>plt.title</a:t>
            </a:r>
            <a:r>
              <a:rPr lang="en-US" sz="6200" i="1" dirty="0">
                <a:latin typeface="Abadi" panose="020B0604020104020204" pitchFamily="34" charset="0"/>
              </a:rPr>
              <a:t>("Payload Mass vs Orbit Type")</a:t>
            </a:r>
            <a:br>
              <a:rPr lang="en-US" sz="6200" i="1" dirty="0">
                <a:latin typeface="Abadi" panose="020B0604020104020204" pitchFamily="34" charset="0"/>
              </a:rPr>
            </a:br>
            <a:r>
              <a:rPr lang="en-US" sz="6200" i="1" dirty="0" err="1">
                <a:latin typeface="Abadi" panose="020B0604020104020204" pitchFamily="34" charset="0"/>
              </a:rPr>
              <a:t>plt.xlabel</a:t>
            </a:r>
            <a:r>
              <a:rPr lang="en-US" sz="6200" i="1" dirty="0">
                <a:latin typeface="Abadi" panose="020B0604020104020204" pitchFamily="34" charset="0"/>
              </a:rPr>
              <a:t>("Orbit Type")</a:t>
            </a:r>
            <a:br>
              <a:rPr lang="en-US" sz="6200" i="1" dirty="0">
                <a:latin typeface="Abadi" panose="020B0604020104020204" pitchFamily="34" charset="0"/>
              </a:rPr>
            </a:br>
            <a:r>
              <a:rPr lang="en-US" sz="6200" i="1" dirty="0" err="1">
                <a:latin typeface="Abadi" panose="020B0604020104020204" pitchFamily="34" charset="0"/>
              </a:rPr>
              <a:t>plt.ylabel</a:t>
            </a:r>
            <a:r>
              <a:rPr lang="en-US" sz="6200" i="1" dirty="0">
                <a:latin typeface="Abadi" panose="020B0604020104020204" pitchFamily="34" charset="0"/>
              </a:rPr>
              <a:t>("Payload Mass (kg)")</a:t>
            </a:r>
            <a:br>
              <a:rPr lang="en-US" sz="6200" i="1" dirty="0">
                <a:latin typeface="Abadi" panose="020B0604020104020204" pitchFamily="34" charset="0"/>
              </a:rPr>
            </a:br>
            <a:r>
              <a:rPr lang="en-US" sz="6200" i="1" dirty="0" err="1">
                <a:latin typeface="Abadi" panose="020B0604020104020204" pitchFamily="34" charset="0"/>
              </a:rPr>
              <a:t>plt.xticks</a:t>
            </a:r>
            <a:r>
              <a:rPr lang="en-US" sz="6200" i="1" dirty="0">
                <a:latin typeface="Abadi" panose="020B0604020104020204" pitchFamily="34" charset="0"/>
              </a:rPr>
              <a:t>(rotation=45)</a:t>
            </a:r>
            <a:br>
              <a:rPr lang="en-US" sz="6200" i="1" dirty="0">
                <a:latin typeface="Abadi" panose="020B0604020104020204" pitchFamily="34" charset="0"/>
              </a:rPr>
            </a:br>
            <a:br>
              <a:rPr lang="en-US" sz="6200" i="1" dirty="0">
                <a:latin typeface="Abadi" panose="020B0604020104020204" pitchFamily="34" charset="0"/>
              </a:rPr>
            </a:br>
            <a:r>
              <a:rPr lang="en-US" sz="6200" i="1" dirty="0" err="1">
                <a:latin typeface="Abadi" panose="020B0604020104020204" pitchFamily="34" charset="0"/>
              </a:rPr>
              <a:t>plt.show</a:t>
            </a:r>
            <a:r>
              <a:rPr lang="en-US" sz="6200" i="1" dirty="0">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E684-B657-684F-ED77-C22B0939DC6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B7F47A-0F42-2446-5DF4-C96E0D722F9C}"/>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126CB56B-724B-A2EC-A8FB-0B828CA519D2}"/>
              </a:ext>
            </a:extLst>
          </p:cNvPr>
          <p:cNvSpPr>
            <a:spLocks noGrp="1"/>
          </p:cNvSpPr>
          <p:nvPr>
            <p:ph type="body" sz="half" idx="4294967295"/>
          </p:nvPr>
        </p:nvSpPr>
        <p:spPr>
          <a:xfrm>
            <a:off x="770011" y="1087699"/>
            <a:ext cx="11084532" cy="478128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785DF999-9CC0-6E24-2717-3636DDCEBC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EF4BC861-59D6-95D8-F1C6-CF9498F69E40}"/>
              </a:ext>
            </a:extLst>
          </p:cNvPr>
          <p:cNvPicPr>
            <a:picLocks noChangeAspect="1"/>
          </p:cNvPicPr>
          <p:nvPr/>
        </p:nvPicPr>
        <p:blipFill>
          <a:blip r:embed="rId2"/>
          <a:stretch>
            <a:fillRect/>
          </a:stretch>
        </p:blipFill>
        <p:spPr>
          <a:xfrm>
            <a:off x="116868" y="989012"/>
            <a:ext cx="7411812" cy="5248666"/>
          </a:xfrm>
          <a:prstGeom prst="rect">
            <a:avLst/>
          </a:prstGeom>
        </p:spPr>
      </p:pic>
      <p:sp>
        <p:nvSpPr>
          <p:cNvPr id="8" name="TextBox 7">
            <a:extLst>
              <a:ext uri="{FF2B5EF4-FFF2-40B4-BE49-F238E27FC236}">
                <a16:creationId xmlns:a16="http://schemas.microsoft.com/office/drawing/2014/main" id="{486EC907-D5DC-C2E4-154D-3C23AE48A162}"/>
              </a:ext>
            </a:extLst>
          </p:cNvPr>
          <p:cNvSpPr txBox="1"/>
          <p:nvPr/>
        </p:nvSpPr>
        <p:spPr>
          <a:xfrm>
            <a:off x="7941354" y="1585517"/>
            <a:ext cx="3500515" cy="3785652"/>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latin typeface="Abadi" panose="020B0604020104020204" pitchFamily="34" charset="0"/>
              </a:rPr>
              <a:t>Assess whether Orbit Type is associated with payload mass differences (mission profile effects).</a:t>
            </a:r>
          </a:p>
          <a:p>
            <a:pPr marL="285750" lvl="0" indent="-285750">
              <a:buFont typeface="Arial" panose="020B0604020202020204" pitchFamily="34" charset="0"/>
              <a:buChar char="•"/>
            </a:pPr>
            <a:r>
              <a:rPr lang="en-US" sz="2000" dirty="0">
                <a:latin typeface="Abadi" panose="020B0604020104020204" pitchFamily="34" charset="0"/>
              </a:rPr>
              <a:t>Support feature engineering decisions (e.g., payload bins; orbit one-hot encoding; orbit–payload interaction).</a:t>
            </a:r>
          </a:p>
          <a:p>
            <a:pPr marL="285750" lvl="0" indent="-285750">
              <a:buFont typeface="Arial" panose="020B0604020202020204" pitchFamily="34" charset="0"/>
              <a:buChar char="•"/>
            </a:pPr>
            <a:r>
              <a:rPr lang="en-US" sz="2000" dirty="0">
                <a:latin typeface="Abadi" panose="020B0604020104020204" pitchFamily="34" charset="0"/>
              </a:rPr>
              <a:t>Identify outliers that may require cleaning or robust scaling before modeling.</a:t>
            </a:r>
          </a:p>
        </p:txBody>
      </p:sp>
    </p:spTree>
    <p:extLst>
      <p:ext uri="{BB962C8B-B14F-4D97-AF65-F5344CB8AC3E}">
        <p14:creationId xmlns:p14="http://schemas.microsoft.com/office/powerpoint/2010/main" val="78375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3297" y="1523205"/>
            <a:ext cx="9408132" cy="5127965"/>
          </a:xfrm>
          <a:prstGeom prst="rect">
            <a:avLst/>
          </a:prstGeom>
        </p:spPr>
        <p:txBody>
          <a:bodyPr>
            <a:noAutofit/>
          </a:bodyPr>
          <a:lstStyle/>
          <a:p>
            <a:pPr marL="0" indent="0">
              <a:buNone/>
            </a:pPr>
            <a:r>
              <a:rPr lang="en-US" sz="1200" i="1" dirty="0" err="1">
                <a:latin typeface="Abadi" panose="020B0604020104020204" pitchFamily="34" charset="0"/>
              </a:rPr>
              <a:t>df</a:t>
            </a:r>
            <a:r>
              <a:rPr lang="en-US" sz="1200" i="1" dirty="0">
                <a:latin typeface="Abadi" panose="020B0604020104020204" pitchFamily="34" charset="0"/>
              </a:rPr>
              <a:t>['Date'] = </a:t>
            </a:r>
            <a:r>
              <a:rPr lang="en-US" sz="1200" i="1" dirty="0" err="1">
                <a:latin typeface="Abadi" panose="020B0604020104020204" pitchFamily="34" charset="0"/>
              </a:rPr>
              <a:t>pd.to_datetime</a:t>
            </a:r>
            <a:r>
              <a:rPr lang="en-US" sz="1200" i="1" dirty="0">
                <a:latin typeface="Abadi" panose="020B0604020104020204" pitchFamily="34" charset="0"/>
              </a:rPr>
              <a:t>(</a:t>
            </a:r>
            <a:r>
              <a:rPr lang="en-US" sz="1200" i="1" dirty="0" err="1">
                <a:latin typeface="Abadi" panose="020B0604020104020204" pitchFamily="34" charset="0"/>
              </a:rPr>
              <a:t>df</a:t>
            </a:r>
            <a:r>
              <a:rPr lang="en-US" sz="1200" i="1" dirty="0">
                <a:latin typeface="Abadi" panose="020B0604020104020204" pitchFamily="34" charset="0"/>
              </a:rPr>
              <a:t>['Date'], errors='coerce')</a:t>
            </a:r>
            <a:br>
              <a:rPr lang="en-US" sz="1200" i="1" dirty="0">
                <a:latin typeface="Abadi" panose="020B0604020104020204" pitchFamily="34" charset="0"/>
              </a:rPr>
            </a:br>
            <a:br>
              <a:rPr lang="en-US" sz="1200" i="1" dirty="0">
                <a:latin typeface="Abadi" panose="020B0604020104020204" pitchFamily="34" charset="0"/>
              </a:rPr>
            </a:br>
            <a:r>
              <a:rPr lang="en-US" sz="1200" i="1" dirty="0" err="1">
                <a:latin typeface="Abadi" panose="020B0604020104020204" pitchFamily="34" charset="0"/>
              </a:rPr>
              <a:t>df</a:t>
            </a:r>
            <a:r>
              <a:rPr lang="en-US" sz="1200" i="1" dirty="0">
                <a:latin typeface="Abadi" panose="020B0604020104020204" pitchFamily="34" charset="0"/>
              </a:rPr>
              <a:t>['Year'] = </a:t>
            </a:r>
            <a:r>
              <a:rPr lang="en-US" sz="1200" i="1" dirty="0" err="1">
                <a:latin typeface="Abadi" panose="020B0604020104020204" pitchFamily="34" charset="0"/>
              </a:rPr>
              <a:t>df</a:t>
            </a:r>
            <a:r>
              <a:rPr lang="en-US" sz="1200" i="1" dirty="0">
                <a:latin typeface="Abadi" panose="020B0604020104020204" pitchFamily="34" charset="0"/>
              </a:rPr>
              <a:t>['Date'].</a:t>
            </a:r>
            <a:r>
              <a:rPr lang="en-US" sz="1200" i="1" dirty="0" err="1">
                <a:latin typeface="Abadi" panose="020B0604020104020204" pitchFamily="34" charset="0"/>
              </a:rPr>
              <a:t>dt.year</a:t>
            </a:r>
            <a:endParaRPr lang="en-US" sz="1200" i="1" dirty="0">
              <a:latin typeface="Abadi" panose="020B0604020104020204" pitchFamily="34" charset="0"/>
            </a:endParaRPr>
          </a:p>
          <a:p>
            <a:pPr marL="0" indent="0">
              <a:buNone/>
            </a:pPr>
            <a:r>
              <a:rPr lang="en-US" sz="1200" b="1" dirty="0">
                <a:latin typeface="Abadi" panose="020B0604020104020204" pitchFamily="34" charset="0"/>
              </a:rPr>
              <a:t>Step 2 – Compute Yearly Average Success Rate</a:t>
            </a:r>
          </a:p>
          <a:p>
            <a:pPr marL="0" indent="0">
              <a:buNone/>
            </a:pPr>
            <a:r>
              <a:rPr lang="en-US" sz="1200" i="1" dirty="0" err="1">
                <a:latin typeface="Abadi" panose="020B0604020104020204" pitchFamily="34" charset="0"/>
              </a:rPr>
              <a:t>yearly_success</a:t>
            </a:r>
            <a:r>
              <a:rPr lang="en-US" sz="1200" i="1" dirty="0">
                <a:latin typeface="Abadi" panose="020B0604020104020204" pitchFamily="34" charset="0"/>
              </a:rPr>
              <a:t> = (</a:t>
            </a:r>
            <a:br>
              <a:rPr lang="en-US" sz="1200" i="1" dirty="0">
                <a:latin typeface="Abadi" panose="020B0604020104020204" pitchFamily="34" charset="0"/>
              </a:rPr>
            </a:br>
            <a:r>
              <a:rPr lang="en-US" sz="1200" i="1" dirty="0">
                <a:latin typeface="Abadi" panose="020B0604020104020204" pitchFamily="34" charset="0"/>
              </a:rPr>
              <a:t>    </a:t>
            </a:r>
            <a:r>
              <a:rPr lang="en-US" sz="1200" i="1" dirty="0" err="1">
                <a:latin typeface="Abadi" panose="020B0604020104020204" pitchFamily="34" charset="0"/>
              </a:rPr>
              <a:t>df.groupby</a:t>
            </a:r>
            <a:r>
              <a:rPr lang="en-US" sz="1200" i="1" dirty="0">
                <a:latin typeface="Abadi" panose="020B0604020104020204" pitchFamily="34" charset="0"/>
              </a:rPr>
              <a:t>('Year')['</a:t>
            </a:r>
            <a:r>
              <a:rPr lang="en-US" sz="1200" i="1" dirty="0" err="1">
                <a:latin typeface="Abadi" panose="020B0604020104020204" pitchFamily="34" charset="0"/>
              </a:rPr>
              <a:t>Class'</a:t>
            </a:r>
            <a:r>
              <a:rPr lang="en-US" sz="1200" i="1" dirty="0">
                <a:latin typeface="Abadi" panose="020B0604020104020204" pitchFamily="34" charset="0"/>
              </a:rPr>
              <a:t>]</a:t>
            </a:r>
            <a:br>
              <a:rPr lang="en-US" sz="1200" i="1" dirty="0">
                <a:latin typeface="Abadi" panose="020B0604020104020204" pitchFamily="34" charset="0"/>
              </a:rPr>
            </a:br>
            <a:r>
              <a:rPr lang="en-US" sz="1200" i="1" dirty="0">
                <a:latin typeface="Abadi" panose="020B0604020104020204" pitchFamily="34" charset="0"/>
              </a:rPr>
              <a:t>    .mean()</a:t>
            </a:r>
            <a:br>
              <a:rPr lang="en-US" sz="1200" i="1" dirty="0">
                <a:latin typeface="Abadi" panose="020B0604020104020204" pitchFamily="34" charset="0"/>
              </a:rPr>
            </a:br>
            <a:r>
              <a:rPr lang="en-US" sz="1200" i="1" dirty="0">
                <a:latin typeface="Abadi" panose="020B0604020104020204" pitchFamily="34" charset="0"/>
              </a:rPr>
              <a:t>    .</a:t>
            </a:r>
            <a:r>
              <a:rPr lang="en-US" sz="1200" i="1" dirty="0" err="1">
                <a:latin typeface="Abadi" panose="020B0604020104020204" pitchFamily="34" charset="0"/>
              </a:rPr>
              <a:t>reset_index</a:t>
            </a:r>
            <a:r>
              <a:rPr lang="en-US" sz="1200" i="1" dirty="0">
                <a:latin typeface="Abadi" panose="020B0604020104020204" pitchFamily="34" charset="0"/>
              </a:rPr>
              <a:t>()</a:t>
            </a:r>
            <a:br>
              <a:rPr lang="en-US" sz="1200" i="1" dirty="0">
                <a:latin typeface="Abadi" panose="020B0604020104020204" pitchFamily="34" charset="0"/>
              </a:rPr>
            </a:br>
            <a:r>
              <a:rPr lang="en-US" sz="1200" i="1" dirty="0">
                <a:latin typeface="Abadi" panose="020B0604020104020204" pitchFamily="34" charset="0"/>
              </a:rPr>
              <a:t>)</a:t>
            </a:r>
            <a:br>
              <a:rPr lang="en-US" sz="1200" i="1" dirty="0">
                <a:latin typeface="Abadi" panose="020B0604020104020204" pitchFamily="34" charset="0"/>
              </a:rPr>
            </a:br>
            <a:br>
              <a:rPr lang="en-US" sz="1200" i="1" dirty="0">
                <a:latin typeface="Abadi" panose="020B0604020104020204" pitchFamily="34" charset="0"/>
              </a:rPr>
            </a:br>
            <a:r>
              <a:rPr lang="en-US" sz="1200" i="1" dirty="0" err="1">
                <a:latin typeface="Abadi" panose="020B0604020104020204" pitchFamily="34" charset="0"/>
              </a:rPr>
              <a:t>yearly_success.head</a:t>
            </a:r>
            <a:r>
              <a:rPr lang="en-US" sz="1200" i="1" dirty="0">
                <a:latin typeface="Abadi" panose="020B0604020104020204" pitchFamily="34" charset="0"/>
              </a:rPr>
              <a:t>()</a:t>
            </a:r>
          </a:p>
          <a:p>
            <a:pPr marL="0" indent="0">
              <a:buNone/>
            </a:pPr>
            <a:r>
              <a:rPr lang="en-US" sz="1200" b="1" dirty="0">
                <a:latin typeface="Abadi" panose="020B0604020104020204" pitchFamily="34" charset="0"/>
              </a:rPr>
              <a:t>Step 3 – Plot Line Chart</a:t>
            </a:r>
          </a:p>
          <a:p>
            <a:pPr marL="0" indent="0">
              <a:buNone/>
            </a:pPr>
            <a:r>
              <a:rPr lang="en-US" sz="1200" i="1" dirty="0">
                <a:latin typeface="Abadi" panose="020B0604020104020204" pitchFamily="34" charset="0"/>
              </a:rPr>
              <a:t>import </a:t>
            </a:r>
            <a:r>
              <a:rPr lang="en-US" sz="1200" i="1" dirty="0" err="1">
                <a:latin typeface="Abadi" panose="020B0604020104020204" pitchFamily="34" charset="0"/>
              </a:rPr>
              <a:t>matplotlib.pyplot</a:t>
            </a:r>
            <a:r>
              <a:rPr lang="en-US" sz="1200" i="1" dirty="0">
                <a:latin typeface="Abadi" panose="020B0604020104020204" pitchFamily="34" charset="0"/>
              </a:rPr>
              <a:t> as </a:t>
            </a:r>
            <a:r>
              <a:rPr lang="en-US" sz="1200" i="1" dirty="0" err="1">
                <a:latin typeface="Abadi" panose="020B0604020104020204" pitchFamily="34" charset="0"/>
              </a:rPr>
              <a:t>plt</a:t>
            </a:r>
            <a:br>
              <a:rPr lang="en-US" sz="1200" i="1" dirty="0">
                <a:latin typeface="Abadi" panose="020B0604020104020204" pitchFamily="34" charset="0"/>
              </a:rPr>
            </a:br>
            <a:br>
              <a:rPr lang="en-US" sz="1200" i="1" dirty="0">
                <a:latin typeface="Abadi" panose="020B0604020104020204" pitchFamily="34" charset="0"/>
              </a:rPr>
            </a:br>
            <a:r>
              <a:rPr lang="en-US" sz="1200" i="1" dirty="0" err="1">
                <a:latin typeface="Abadi" panose="020B0604020104020204" pitchFamily="34" charset="0"/>
              </a:rPr>
              <a:t>plt.figure</a:t>
            </a:r>
            <a:r>
              <a:rPr lang="en-US" sz="1200" i="1" dirty="0">
                <a:latin typeface="Abadi" panose="020B0604020104020204" pitchFamily="34" charset="0"/>
              </a:rPr>
              <a:t>(</a:t>
            </a:r>
            <a:r>
              <a:rPr lang="en-US" sz="1200" i="1" dirty="0" err="1">
                <a:latin typeface="Abadi" panose="020B0604020104020204" pitchFamily="34" charset="0"/>
              </a:rPr>
              <a:t>figsize</a:t>
            </a:r>
            <a:r>
              <a:rPr lang="en-US" sz="1200" i="1" dirty="0">
                <a:latin typeface="Abadi" panose="020B0604020104020204" pitchFamily="34" charset="0"/>
              </a:rPr>
              <a:t>=(10,6))</a:t>
            </a:r>
            <a:br>
              <a:rPr lang="en-US" sz="1200" i="1" dirty="0">
                <a:latin typeface="Abadi" panose="020B0604020104020204" pitchFamily="34" charset="0"/>
              </a:rPr>
            </a:br>
            <a:br>
              <a:rPr lang="en-US" sz="1200" i="1" dirty="0">
                <a:latin typeface="Abadi" panose="020B0604020104020204" pitchFamily="34" charset="0"/>
              </a:rPr>
            </a:br>
            <a:r>
              <a:rPr lang="en-US" sz="1200" i="1" dirty="0" err="1">
                <a:latin typeface="Abadi" panose="020B0604020104020204" pitchFamily="34" charset="0"/>
              </a:rPr>
              <a:t>plt.plot</a:t>
            </a:r>
            <a:r>
              <a:rPr lang="en-US" sz="1200" i="1" dirty="0">
                <a:latin typeface="Abadi" panose="020B0604020104020204" pitchFamily="34" charset="0"/>
              </a:rPr>
              <a:t>(</a:t>
            </a:r>
            <a:br>
              <a:rPr lang="en-US" sz="1200" i="1" dirty="0">
                <a:latin typeface="Abadi" panose="020B0604020104020204" pitchFamily="34" charset="0"/>
              </a:rPr>
            </a:br>
            <a:r>
              <a:rPr lang="en-US" sz="1200" i="1" dirty="0">
                <a:latin typeface="Abadi" panose="020B0604020104020204" pitchFamily="34" charset="0"/>
              </a:rPr>
              <a:t>    </a:t>
            </a:r>
            <a:r>
              <a:rPr lang="en-US" sz="1200" i="1" dirty="0" err="1">
                <a:latin typeface="Abadi" panose="020B0604020104020204" pitchFamily="34" charset="0"/>
              </a:rPr>
              <a:t>yearly_success</a:t>
            </a:r>
            <a:r>
              <a:rPr lang="en-US" sz="1200" i="1" dirty="0">
                <a:latin typeface="Abadi" panose="020B0604020104020204" pitchFamily="34" charset="0"/>
              </a:rPr>
              <a:t>['Year'],</a:t>
            </a:r>
            <a:br>
              <a:rPr lang="en-US" sz="1200" i="1" dirty="0">
                <a:latin typeface="Abadi" panose="020B0604020104020204" pitchFamily="34" charset="0"/>
              </a:rPr>
            </a:br>
            <a:r>
              <a:rPr lang="en-US" sz="1200" i="1" dirty="0">
                <a:latin typeface="Abadi" panose="020B0604020104020204" pitchFamily="34" charset="0"/>
              </a:rPr>
              <a:t>    </a:t>
            </a:r>
            <a:r>
              <a:rPr lang="en-US" sz="1200" i="1" dirty="0" err="1">
                <a:latin typeface="Abadi" panose="020B0604020104020204" pitchFamily="34" charset="0"/>
              </a:rPr>
              <a:t>yearly_success</a:t>
            </a:r>
            <a:r>
              <a:rPr lang="en-US" sz="1200" i="1" dirty="0">
                <a:latin typeface="Abadi" panose="020B0604020104020204" pitchFamily="34" charset="0"/>
              </a:rPr>
              <a:t>['</a:t>
            </a:r>
            <a:r>
              <a:rPr lang="en-US" sz="1200" i="1" dirty="0" err="1">
                <a:latin typeface="Abadi" panose="020B0604020104020204" pitchFamily="34" charset="0"/>
              </a:rPr>
              <a:t>Class'</a:t>
            </a:r>
            <a:r>
              <a:rPr lang="en-US" sz="1200" i="1" dirty="0">
                <a:latin typeface="Abadi" panose="020B0604020104020204" pitchFamily="34" charset="0"/>
              </a:rPr>
              <a:t>]</a:t>
            </a:r>
            <a:br>
              <a:rPr lang="en-US" sz="1200" i="1" dirty="0">
                <a:latin typeface="Abadi" panose="020B0604020104020204" pitchFamily="34" charset="0"/>
              </a:rPr>
            </a:br>
            <a:r>
              <a:rPr lang="en-US" sz="1200" i="1" dirty="0">
                <a:latin typeface="Abadi" panose="020B0604020104020204" pitchFamily="34" charset="0"/>
              </a:rPr>
              <a:t>)</a:t>
            </a:r>
            <a:br>
              <a:rPr lang="en-US" sz="1200" i="1" dirty="0">
                <a:latin typeface="Abadi" panose="020B0604020104020204" pitchFamily="34" charset="0"/>
              </a:rPr>
            </a:br>
            <a:br>
              <a:rPr lang="en-US" sz="1200" i="1" dirty="0">
                <a:latin typeface="Abadi" panose="020B0604020104020204" pitchFamily="34" charset="0"/>
              </a:rPr>
            </a:br>
            <a:r>
              <a:rPr lang="en-US" sz="1200" i="1" dirty="0" err="1">
                <a:latin typeface="Abadi" panose="020B0604020104020204" pitchFamily="34" charset="0"/>
              </a:rPr>
              <a:t>plt.title</a:t>
            </a:r>
            <a:r>
              <a:rPr lang="en-US" sz="1200" i="1" dirty="0">
                <a:latin typeface="Abadi" panose="020B0604020104020204" pitchFamily="34" charset="0"/>
              </a:rPr>
              <a:t>("Yearly Launch Success Rate Trend")</a:t>
            </a:r>
            <a:br>
              <a:rPr lang="en-US" sz="1200" i="1" dirty="0">
                <a:latin typeface="Abadi" panose="020B0604020104020204" pitchFamily="34" charset="0"/>
              </a:rPr>
            </a:br>
            <a:r>
              <a:rPr lang="en-US" sz="1200" i="1" dirty="0" err="1">
                <a:latin typeface="Abadi" panose="020B0604020104020204" pitchFamily="34" charset="0"/>
              </a:rPr>
              <a:t>plt.xlabel</a:t>
            </a:r>
            <a:r>
              <a:rPr lang="en-US" sz="1200" i="1" dirty="0">
                <a:latin typeface="Abadi" panose="020B0604020104020204" pitchFamily="34" charset="0"/>
              </a:rPr>
              <a:t>("Year")</a:t>
            </a:r>
            <a:br>
              <a:rPr lang="en-US" sz="1200" i="1" dirty="0">
                <a:latin typeface="Abadi" panose="020B0604020104020204" pitchFamily="34" charset="0"/>
              </a:rPr>
            </a:br>
            <a:r>
              <a:rPr lang="en-US" sz="1200" i="1" dirty="0" err="1">
                <a:latin typeface="Abadi" panose="020B0604020104020204" pitchFamily="34" charset="0"/>
              </a:rPr>
              <a:t>plt.ylabel</a:t>
            </a:r>
            <a:r>
              <a:rPr lang="en-US" sz="1200" i="1" dirty="0">
                <a:latin typeface="Abadi" panose="020B0604020104020204" pitchFamily="34" charset="0"/>
              </a:rPr>
              <a:t>("Average Success Rate")</a:t>
            </a:r>
            <a:br>
              <a:rPr lang="en-US" sz="1200" i="1" dirty="0">
                <a:latin typeface="Abadi" panose="020B0604020104020204" pitchFamily="34" charset="0"/>
              </a:rPr>
            </a:br>
            <a:r>
              <a:rPr lang="en-US" sz="1200" i="1" dirty="0" err="1">
                <a:latin typeface="Abadi" panose="020B0604020104020204" pitchFamily="34" charset="0"/>
              </a:rPr>
              <a:t>plt.xticks</a:t>
            </a:r>
            <a:r>
              <a:rPr lang="en-US" sz="1200" i="1" dirty="0">
                <a:latin typeface="Abadi" panose="020B0604020104020204" pitchFamily="34" charset="0"/>
              </a:rPr>
              <a:t>(</a:t>
            </a:r>
            <a:r>
              <a:rPr lang="en-US" sz="1200" i="1" dirty="0" err="1">
                <a:latin typeface="Abadi" panose="020B0604020104020204" pitchFamily="34" charset="0"/>
              </a:rPr>
              <a:t>yearly_success</a:t>
            </a:r>
            <a:r>
              <a:rPr lang="en-US" sz="1200" i="1" dirty="0">
                <a:latin typeface="Abadi" panose="020B0604020104020204" pitchFamily="34" charset="0"/>
              </a:rPr>
              <a:t>['Year'], rotation=45)</a:t>
            </a:r>
            <a:br>
              <a:rPr lang="en-US" sz="1200" i="1" dirty="0">
                <a:latin typeface="Abadi" panose="020B0604020104020204" pitchFamily="34" charset="0"/>
              </a:rPr>
            </a:br>
            <a:br>
              <a:rPr lang="en-US" sz="1200" i="1" dirty="0">
                <a:latin typeface="Abadi" panose="020B0604020104020204" pitchFamily="34" charset="0"/>
              </a:rPr>
            </a:br>
            <a:r>
              <a:rPr lang="en-US" sz="1200" i="1" dirty="0" err="1">
                <a:latin typeface="Abadi" panose="020B0604020104020204" pitchFamily="34" charset="0"/>
              </a:rPr>
              <a:t>plt.show</a:t>
            </a:r>
            <a:r>
              <a:rPr lang="en-US" sz="1200" i="1" dirty="0">
                <a:latin typeface="Abadi" panose="020B0604020104020204" pitchFamily="34" charset="0"/>
              </a:rPr>
              <a:t>()</a:t>
            </a:r>
            <a:endParaRPr lang="en-US" sz="1200" i="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10413-2D93-E627-19A5-37634BC4FD4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2A5F73-425A-9A1B-FA8D-492E8D4C4B15}"/>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44CACD2C-4EB1-743D-34F8-E5320F743775}"/>
              </a:ext>
            </a:extLst>
          </p:cNvPr>
          <p:cNvSpPr>
            <a:spLocks noGrp="1"/>
          </p:cNvSpPr>
          <p:nvPr>
            <p:ph type="body" sz="half" idx="4294967295"/>
          </p:nvPr>
        </p:nvSpPr>
        <p:spPr>
          <a:xfrm>
            <a:off x="933297" y="1223247"/>
            <a:ext cx="7318074" cy="5127965"/>
          </a:xfrm>
          <a:prstGeom prst="rect">
            <a:avLst/>
          </a:prstGeom>
        </p:spPr>
        <p:txBody>
          <a:bodyPr>
            <a:normAutofit/>
          </a:bodyPr>
          <a:lstStyle/>
          <a:p>
            <a:pPr marL="0" indent="0">
              <a:buNone/>
            </a:pPr>
            <a:br>
              <a:rPr lang="en-US" sz="4800" dirty="0"/>
            </a:br>
            <a:br>
              <a:rPr lang="en-US" sz="4800" dirty="0"/>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9C43B8DC-D0D8-F137-2C84-DCC76FF1669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0657B7E-6973-A391-FF93-8E35F99BD264}"/>
              </a:ext>
            </a:extLst>
          </p:cNvPr>
          <p:cNvPicPr>
            <a:picLocks noChangeAspect="1"/>
          </p:cNvPicPr>
          <p:nvPr/>
        </p:nvPicPr>
        <p:blipFill>
          <a:blip r:embed="rId2"/>
          <a:stretch>
            <a:fillRect/>
          </a:stretch>
        </p:blipFill>
        <p:spPr>
          <a:xfrm>
            <a:off x="412485" y="1032590"/>
            <a:ext cx="7735839" cy="5193802"/>
          </a:xfrm>
          <a:prstGeom prst="rect">
            <a:avLst/>
          </a:prstGeom>
        </p:spPr>
      </p:pic>
      <p:sp>
        <p:nvSpPr>
          <p:cNvPr id="7" name="TextBox 6">
            <a:extLst>
              <a:ext uri="{FF2B5EF4-FFF2-40B4-BE49-F238E27FC236}">
                <a16:creationId xmlns:a16="http://schemas.microsoft.com/office/drawing/2014/main" id="{A79B023A-FDA6-E76E-743F-026D543DC42A}"/>
              </a:ext>
            </a:extLst>
          </p:cNvPr>
          <p:cNvSpPr txBox="1"/>
          <p:nvPr/>
        </p:nvSpPr>
        <p:spPr>
          <a:xfrm>
            <a:off x="8421567" y="1382286"/>
            <a:ext cx="2590800" cy="4093428"/>
          </a:xfrm>
          <a:prstGeom prst="rect">
            <a:avLst/>
          </a:prstGeom>
          <a:noFill/>
        </p:spPr>
        <p:txBody>
          <a:bodyPr wrap="square" rtlCol="0">
            <a:spAutoFit/>
          </a:bodyPr>
          <a:lstStyle/>
          <a:p>
            <a:r>
              <a:rPr lang="en-US" sz="2000" dirty="0">
                <a:latin typeface="Abadi" panose="020B0604020104020204" pitchFamily="34" charset="0"/>
              </a:rPr>
              <a:t>• Shows reliability progression across years.</a:t>
            </a:r>
          </a:p>
          <a:p>
            <a:r>
              <a:rPr lang="en-US" sz="2000" dirty="0">
                <a:latin typeface="Abadi" panose="020B0604020104020204" pitchFamily="34" charset="0"/>
              </a:rPr>
              <a:t>• Identifies learning curve effects and operational maturity.</a:t>
            </a:r>
          </a:p>
          <a:p>
            <a:r>
              <a:rPr lang="en-US" sz="2000" dirty="0">
                <a:latin typeface="Abadi" panose="020B0604020104020204" pitchFamily="34" charset="0"/>
              </a:rPr>
              <a:t>• Detects volatility or stability phases in performance.</a:t>
            </a:r>
          </a:p>
          <a:p>
            <a:r>
              <a:rPr lang="en-US" sz="2000" dirty="0">
                <a:latin typeface="Abadi" panose="020B0604020104020204" pitchFamily="34" charset="0"/>
              </a:rPr>
              <a:t>• Supports inclusion of temporal features in predictive modeling.</a:t>
            </a:r>
          </a:p>
        </p:txBody>
      </p:sp>
    </p:spTree>
    <p:extLst>
      <p:ext uri="{BB962C8B-B14F-4D97-AF65-F5344CB8AC3E}">
        <p14:creationId xmlns:p14="http://schemas.microsoft.com/office/powerpoint/2010/main" val="2667619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000" dirty="0">
                <a:solidFill>
                  <a:schemeClr val="accent3">
                    <a:lumMod val="25000"/>
                  </a:schemeClr>
                </a:solidFill>
                <a:latin typeface="Abadi" panose="020B0604020104020204" pitchFamily="34" charset="0"/>
              </a:rPr>
              <a:t>Query = </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000" i="1" dirty="0">
                <a:solidFill>
                  <a:schemeClr val="accent3">
                    <a:lumMod val="25000"/>
                  </a:schemeClr>
                </a:solidFill>
                <a:latin typeface="Abadi" panose="020B0604020104020204" pitchFamily="34" charset="0"/>
              </a:rPr>
              <a:t>""" SELECT DISTINCT </a:t>
            </a:r>
            <a:r>
              <a:rPr lang="en-US" sz="2000" i="1" dirty="0" err="1">
                <a:solidFill>
                  <a:schemeClr val="accent3">
                    <a:lumMod val="25000"/>
                  </a:schemeClr>
                </a:solidFill>
                <a:latin typeface="Abadi" panose="020B0604020104020204" pitchFamily="34" charset="0"/>
              </a:rPr>
              <a:t>Launch_site</a:t>
            </a:r>
            <a:r>
              <a:rPr lang="en-US" sz="2000" i="1" dirty="0">
                <a:solidFill>
                  <a:schemeClr val="accent3">
                    <a:lumMod val="25000"/>
                  </a:schemeClr>
                </a:solidFill>
                <a:latin typeface="Abadi" panose="020B0604020104020204" pitchFamily="34" charset="0"/>
              </a:rPr>
              <a:t> FROM SPACEXTABLEORDER BY Launch_site;"""</a:t>
            </a:r>
            <a:r>
              <a:rPr lang="en-US" sz="2000" i="1" dirty="0" err="1">
                <a:solidFill>
                  <a:schemeClr val="accent3">
                    <a:lumMod val="25000"/>
                  </a:schemeClr>
                </a:solidFill>
                <a:latin typeface="Abadi" panose="020B0604020104020204" pitchFamily="34" charset="0"/>
              </a:rPr>
              <a:t>cur.execute</a:t>
            </a:r>
            <a:r>
              <a:rPr lang="en-US" sz="2000" i="1" dirty="0">
                <a:solidFill>
                  <a:schemeClr val="accent3">
                    <a:lumMod val="25000"/>
                  </a:schemeClr>
                </a:solidFill>
                <a:latin typeface="Abadi" panose="020B0604020104020204" pitchFamily="34" charset="0"/>
              </a:rPr>
              <a:t>(query)</a:t>
            </a:r>
            <a:r>
              <a:rPr lang="en-US" sz="2000" i="1" dirty="0" err="1">
                <a:solidFill>
                  <a:schemeClr val="accent3">
                    <a:lumMod val="25000"/>
                  </a:schemeClr>
                </a:solidFill>
                <a:latin typeface="Abadi" panose="020B0604020104020204" pitchFamily="34" charset="0"/>
              </a:rPr>
              <a:t>unique_sites</a:t>
            </a:r>
            <a:r>
              <a:rPr lang="en-US" sz="2000" i="1" dirty="0">
                <a:solidFill>
                  <a:schemeClr val="accent3">
                    <a:lumMod val="25000"/>
                  </a:schemeClr>
                </a:solidFill>
                <a:latin typeface="Abadi" panose="020B0604020104020204" pitchFamily="34" charset="0"/>
              </a:rPr>
              <a:t> = </a:t>
            </a:r>
            <a:r>
              <a:rPr lang="en-US" sz="2000" i="1" dirty="0" err="1">
                <a:solidFill>
                  <a:schemeClr val="accent3">
                    <a:lumMod val="25000"/>
                  </a:schemeClr>
                </a:solidFill>
                <a:latin typeface="Abadi" panose="020B0604020104020204" pitchFamily="34" charset="0"/>
              </a:rPr>
              <a:t>cur.fetchall</a:t>
            </a:r>
            <a:r>
              <a:rPr lang="en-US" sz="2000" i="1" dirty="0">
                <a:solidFill>
                  <a:schemeClr val="accent3">
                    <a:lumMod val="25000"/>
                  </a:schemeClr>
                </a:solidFill>
                <a:latin typeface="Abadi" panose="020B0604020104020204" pitchFamily="34" charset="0"/>
              </a:rPr>
              <a:t>()</a:t>
            </a:r>
            <a:r>
              <a:rPr lang="en-US" sz="2000" i="1" dirty="0" err="1">
                <a:solidFill>
                  <a:schemeClr val="accent3">
                    <a:lumMod val="25000"/>
                  </a:schemeClr>
                </a:solidFill>
                <a:latin typeface="Abadi" panose="020B0604020104020204" pitchFamily="34" charset="0"/>
              </a:rPr>
              <a:t>unique_sites</a:t>
            </a:r>
            <a:endParaRPr lang="en-US" sz="2000" i="1" dirty="0">
              <a:solidFill>
                <a:schemeClr val="accent3">
                  <a:lumMod val="25000"/>
                </a:schemeClr>
              </a:solidFill>
              <a:latin typeface="Abadi" panose="020B0604020104020204" pitchFamily="34" charset="0"/>
            </a:endParaRPr>
          </a:p>
          <a:p>
            <a:pPr>
              <a:lnSpc>
                <a:spcPct val="100000"/>
              </a:lnSpc>
              <a:spcBef>
                <a:spcPts val="1400"/>
              </a:spcBef>
            </a:pPr>
            <a:r>
              <a:rPr lang="en-US" sz="2000" b="1" u="sng" dirty="0" err="1">
                <a:latin typeface="Abadi" panose="020B0604020104020204" pitchFamily="34" charset="0"/>
              </a:rPr>
              <a:t>Launch_Site</a:t>
            </a:r>
            <a:br>
              <a:rPr lang="en-US" sz="2000" b="1" u="sng" dirty="0">
                <a:latin typeface="Abadi" panose="020B0604020104020204" pitchFamily="34" charset="0"/>
              </a:rPr>
            </a:br>
            <a:br>
              <a:rPr lang="en-US" sz="2000" b="1" u="sng" dirty="0">
                <a:latin typeface="Abadi" panose="020B0604020104020204" pitchFamily="34" charset="0"/>
              </a:rPr>
            </a:br>
            <a:r>
              <a:rPr lang="en-US" sz="2000" b="1" dirty="0">
                <a:latin typeface="Abadi" panose="020B0604020104020204" pitchFamily="34" charset="0"/>
              </a:rPr>
              <a:t>[('CCAFS LC-40',), ('CCAFS SLC-40',), ('KSC LC-39A',),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0149"/>
            <a:ext cx="9745589" cy="5184822"/>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i="1" dirty="0">
                <a:solidFill>
                  <a:schemeClr val="accent3">
                    <a:lumMod val="25000"/>
                  </a:schemeClr>
                </a:solidFill>
                <a:latin typeface="Abadi" panose="020B0604020104020204" pitchFamily="34" charset="0"/>
              </a:rPr>
              <a:t> """ SELECT * FROM SPACEXTABLEWHERE </a:t>
            </a:r>
            <a:r>
              <a:rPr lang="en-US" sz="2000" i="1" dirty="0" err="1">
                <a:solidFill>
                  <a:schemeClr val="accent3">
                    <a:lumMod val="25000"/>
                  </a:schemeClr>
                </a:solidFill>
                <a:latin typeface="Abadi" panose="020B0604020104020204" pitchFamily="34" charset="0"/>
              </a:rPr>
              <a:t>Launch_Site</a:t>
            </a:r>
            <a:r>
              <a:rPr lang="en-US" sz="2000" i="1" dirty="0">
                <a:solidFill>
                  <a:schemeClr val="accent3">
                    <a:lumMod val="25000"/>
                  </a:schemeClr>
                </a:solidFill>
                <a:latin typeface="Abadi" panose="020B0604020104020204" pitchFamily="34" charset="0"/>
              </a:rPr>
              <a:t> LIKE 'CCA%'LIMIT 5; """</a:t>
            </a:r>
            <a:r>
              <a:rPr lang="en-US" sz="2000" i="1" dirty="0" err="1">
                <a:solidFill>
                  <a:schemeClr val="accent3">
                    <a:lumMod val="25000"/>
                  </a:schemeClr>
                </a:solidFill>
                <a:latin typeface="Abadi" panose="020B0604020104020204" pitchFamily="34" charset="0"/>
              </a:rPr>
              <a:t>cur.execute</a:t>
            </a:r>
            <a:r>
              <a:rPr lang="en-US" sz="2000" i="1" dirty="0">
                <a:solidFill>
                  <a:schemeClr val="accent3">
                    <a:lumMod val="25000"/>
                  </a:schemeClr>
                </a:solidFill>
                <a:latin typeface="Abadi" panose="020B0604020104020204" pitchFamily="34" charset="0"/>
              </a:rPr>
              <a:t>(query)rows = </a:t>
            </a:r>
            <a:r>
              <a:rPr lang="en-US" sz="2000" i="1" dirty="0" err="1">
                <a:solidFill>
                  <a:schemeClr val="accent3">
                    <a:lumMod val="25000"/>
                  </a:schemeClr>
                </a:solidFill>
                <a:latin typeface="Abadi" panose="020B0604020104020204" pitchFamily="34" charset="0"/>
              </a:rPr>
              <a:t>cur.fetchall</a:t>
            </a:r>
            <a:r>
              <a:rPr lang="en-US" sz="2000" i="1" dirty="0">
                <a:solidFill>
                  <a:schemeClr val="accent3">
                    <a:lumMod val="25000"/>
                  </a:schemeClr>
                </a:solidFill>
                <a:latin typeface="Abadi" panose="020B0604020104020204" pitchFamily="34" charset="0"/>
              </a:rPr>
              <a:t>()</a:t>
            </a:r>
            <a:r>
              <a:rPr lang="en-US" sz="2000" i="1" dirty="0" err="1">
                <a:solidFill>
                  <a:schemeClr val="accent3">
                    <a:lumMod val="25000"/>
                  </a:schemeClr>
                </a:solidFill>
                <a:latin typeface="Abadi" panose="020B0604020104020204" pitchFamily="34" charset="0"/>
              </a:rPr>
              <a:t>df_cca</a:t>
            </a:r>
            <a:r>
              <a:rPr lang="en-US" sz="2000" i="1" dirty="0">
                <a:solidFill>
                  <a:schemeClr val="accent3">
                    <a:lumMod val="25000"/>
                  </a:schemeClr>
                </a:solidFill>
                <a:latin typeface="Abadi" panose="020B0604020104020204" pitchFamily="34" charset="0"/>
              </a:rPr>
              <a:t> = </a:t>
            </a:r>
            <a:r>
              <a:rPr lang="en-US" sz="2000" i="1" dirty="0" err="1">
                <a:solidFill>
                  <a:schemeClr val="accent3">
                    <a:lumMod val="25000"/>
                  </a:schemeClr>
                </a:solidFill>
                <a:latin typeface="Abadi" panose="020B0604020104020204" pitchFamily="34" charset="0"/>
              </a:rPr>
              <a:t>pd.DataFrame</a:t>
            </a:r>
            <a:r>
              <a:rPr lang="en-US" sz="2000" i="1" dirty="0">
                <a:solidFill>
                  <a:schemeClr val="accent3">
                    <a:lumMod val="25000"/>
                  </a:schemeClr>
                </a:solidFill>
                <a:latin typeface="Abadi" panose="020B0604020104020204" pitchFamily="34" charset="0"/>
              </a:rPr>
              <a:t>(</a:t>
            </a:r>
            <a:r>
              <a:rPr lang="en-US" sz="2000" i="1" dirty="0" err="1">
                <a:solidFill>
                  <a:schemeClr val="accent3">
                    <a:lumMod val="25000"/>
                  </a:schemeClr>
                </a:solidFill>
                <a:latin typeface="Abadi" panose="020B0604020104020204" pitchFamily="34" charset="0"/>
              </a:rPr>
              <a:t>rows,columns</a:t>
            </a:r>
            <a:r>
              <a:rPr lang="en-US" sz="2000" i="1" dirty="0">
                <a:solidFill>
                  <a:schemeClr val="accent3">
                    <a:lumMod val="25000"/>
                  </a:schemeClr>
                </a:solidFill>
                <a:latin typeface="Abadi" panose="020B0604020104020204" pitchFamily="34" charset="0"/>
              </a:rPr>
              <a:t>=</a:t>
            </a:r>
            <a:r>
              <a:rPr lang="en-US" sz="2000" i="1" dirty="0" err="1">
                <a:solidFill>
                  <a:schemeClr val="accent3">
                    <a:lumMod val="25000"/>
                  </a:schemeClr>
                </a:solidFill>
                <a:latin typeface="Abadi" panose="020B0604020104020204" pitchFamily="34" charset="0"/>
              </a:rPr>
              <a:t>df.columns</a:t>
            </a:r>
            <a:r>
              <a:rPr lang="en-US" sz="2000" i="1" dirty="0">
                <a:solidFill>
                  <a:schemeClr val="accent3">
                    <a:lumMod val="25000"/>
                  </a:schemeClr>
                </a:solidFill>
                <a:latin typeface="Abadi" panose="020B0604020104020204" pitchFamily="34" charset="0"/>
              </a:rPr>
              <a:t>)</a:t>
            </a:r>
            <a:r>
              <a:rPr lang="en-US" sz="2000" i="1" dirty="0" err="1">
                <a:solidFill>
                  <a:schemeClr val="accent3">
                    <a:lumMod val="25000"/>
                  </a:schemeClr>
                </a:solidFill>
                <a:latin typeface="Abadi" panose="020B0604020104020204" pitchFamily="34" charset="0"/>
              </a:rPr>
              <a:t>df_cca</a:t>
            </a:r>
            <a:endParaRPr lang="en-US" sz="20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7" name="Table 6">
            <a:extLst>
              <a:ext uri="{FF2B5EF4-FFF2-40B4-BE49-F238E27FC236}">
                <a16:creationId xmlns:a16="http://schemas.microsoft.com/office/drawing/2014/main" id="{EBDE689D-96A9-B552-8639-5C35F1D99324}"/>
              </a:ext>
            </a:extLst>
          </p:cNvPr>
          <p:cNvGraphicFramePr>
            <a:graphicFrameLocks noGrp="1"/>
          </p:cNvGraphicFramePr>
          <p:nvPr>
            <p:extLst>
              <p:ext uri="{D42A27DB-BD31-4B8C-83A1-F6EECF244321}">
                <p14:modId xmlns:p14="http://schemas.microsoft.com/office/powerpoint/2010/main" val="1108675571"/>
              </p:ext>
            </p:extLst>
          </p:nvPr>
        </p:nvGraphicFramePr>
        <p:xfrm>
          <a:off x="770011" y="3672930"/>
          <a:ext cx="8958940" cy="2553462"/>
        </p:xfrm>
        <a:graphic>
          <a:graphicData uri="http://schemas.openxmlformats.org/drawingml/2006/table">
            <a:tbl>
              <a:tblPr firstRow="1" firstCol="1" bandRow="1">
                <a:tableStyleId>{5C22544A-7EE6-4342-B048-85BDC9FD1C3A}</a:tableStyleId>
              </a:tblPr>
              <a:tblGrid>
                <a:gridCol w="895894">
                  <a:extLst>
                    <a:ext uri="{9D8B030D-6E8A-4147-A177-3AD203B41FA5}">
                      <a16:colId xmlns:a16="http://schemas.microsoft.com/office/drawing/2014/main" val="467302978"/>
                    </a:ext>
                  </a:extLst>
                </a:gridCol>
                <a:gridCol w="895894">
                  <a:extLst>
                    <a:ext uri="{9D8B030D-6E8A-4147-A177-3AD203B41FA5}">
                      <a16:colId xmlns:a16="http://schemas.microsoft.com/office/drawing/2014/main" val="76071984"/>
                    </a:ext>
                  </a:extLst>
                </a:gridCol>
                <a:gridCol w="895894">
                  <a:extLst>
                    <a:ext uri="{9D8B030D-6E8A-4147-A177-3AD203B41FA5}">
                      <a16:colId xmlns:a16="http://schemas.microsoft.com/office/drawing/2014/main" val="2611241230"/>
                    </a:ext>
                  </a:extLst>
                </a:gridCol>
                <a:gridCol w="895894">
                  <a:extLst>
                    <a:ext uri="{9D8B030D-6E8A-4147-A177-3AD203B41FA5}">
                      <a16:colId xmlns:a16="http://schemas.microsoft.com/office/drawing/2014/main" val="1209569578"/>
                    </a:ext>
                  </a:extLst>
                </a:gridCol>
                <a:gridCol w="895894">
                  <a:extLst>
                    <a:ext uri="{9D8B030D-6E8A-4147-A177-3AD203B41FA5}">
                      <a16:colId xmlns:a16="http://schemas.microsoft.com/office/drawing/2014/main" val="859891605"/>
                    </a:ext>
                  </a:extLst>
                </a:gridCol>
                <a:gridCol w="895894">
                  <a:extLst>
                    <a:ext uri="{9D8B030D-6E8A-4147-A177-3AD203B41FA5}">
                      <a16:colId xmlns:a16="http://schemas.microsoft.com/office/drawing/2014/main" val="3990412364"/>
                    </a:ext>
                  </a:extLst>
                </a:gridCol>
                <a:gridCol w="895894">
                  <a:extLst>
                    <a:ext uri="{9D8B030D-6E8A-4147-A177-3AD203B41FA5}">
                      <a16:colId xmlns:a16="http://schemas.microsoft.com/office/drawing/2014/main" val="2236632295"/>
                    </a:ext>
                  </a:extLst>
                </a:gridCol>
                <a:gridCol w="895894">
                  <a:extLst>
                    <a:ext uri="{9D8B030D-6E8A-4147-A177-3AD203B41FA5}">
                      <a16:colId xmlns:a16="http://schemas.microsoft.com/office/drawing/2014/main" val="2009472602"/>
                    </a:ext>
                  </a:extLst>
                </a:gridCol>
                <a:gridCol w="895894">
                  <a:extLst>
                    <a:ext uri="{9D8B030D-6E8A-4147-A177-3AD203B41FA5}">
                      <a16:colId xmlns:a16="http://schemas.microsoft.com/office/drawing/2014/main" val="2784513780"/>
                    </a:ext>
                  </a:extLst>
                </a:gridCol>
                <a:gridCol w="895894">
                  <a:extLst>
                    <a:ext uri="{9D8B030D-6E8A-4147-A177-3AD203B41FA5}">
                      <a16:colId xmlns:a16="http://schemas.microsoft.com/office/drawing/2014/main" val="3608125152"/>
                    </a:ext>
                  </a:extLst>
                </a:gridCol>
              </a:tblGrid>
              <a:tr h="0">
                <a:tc>
                  <a:txBody>
                    <a:bodyPr/>
                    <a:lstStyle/>
                    <a:p>
                      <a:pPr marL="0" marR="0" algn="ctr">
                        <a:lnSpc>
                          <a:spcPct val="115000"/>
                        </a:lnSpc>
                        <a:spcAft>
                          <a:spcPts val="1200"/>
                        </a:spcAft>
                        <a:buNone/>
                      </a:pPr>
                      <a:r>
                        <a:rPr lang="en-US" sz="800" kern="0">
                          <a:effectLst/>
                        </a:rPr>
                        <a:t>Date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Time (UTC)</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Booster_Version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Launch_Site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dirty="0">
                          <a:effectLst/>
                        </a:rPr>
                        <a:t>Payload</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PAYLOAD_MASS__KG_</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Orbit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Customer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Mission_Outcome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Landing_Outcome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12323948"/>
                  </a:ext>
                </a:extLst>
              </a:tr>
              <a:tr h="0">
                <a:tc>
                  <a:txBody>
                    <a:bodyPr/>
                    <a:lstStyle/>
                    <a:p>
                      <a:pPr marL="0" marR="0" algn="ctr">
                        <a:lnSpc>
                          <a:spcPct val="115000"/>
                        </a:lnSpc>
                        <a:spcAft>
                          <a:spcPts val="1200"/>
                        </a:spcAft>
                        <a:buNone/>
                      </a:pPr>
                      <a:r>
                        <a:rPr lang="en-US" sz="800" kern="0">
                          <a:effectLst/>
                        </a:rPr>
                        <a:t>2010-06-04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18:45:00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Dragon Spacecraft Qualification Unit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dirty="0">
                          <a:effectLst/>
                        </a:rPr>
                        <a:t>LEO</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SpaceX</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Failure (parachute)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62847287"/>
                  </a:ext>
                </a:extLst>
              </a:tr>
              <a:tr h="0">
                <a:tc>
                  <a:txBody>
                    <a:bodyPr/>
                    <a:lstStyle/>
                    <a:p>
                      <a:pPr marL="0" marR="0" algn="ctr">
                        <a:lnSpc>
                          <a:spcPct val="115000"/>
                        </a:lnSpc>
                        <a:spcAft>
                          <a:spcPts val="1200"/>
                        </a:spcAft>
                        <a:buNone/>
                      </a:pPr>
                      <a:r>
                        <a:rPr lang="en-US" sz="800" kern="0">
                          <a:effectLst/>
                        </a:rPr>
                        <a:t>2010-12-08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15:43:00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dirty="0">
                          <a:effectLst/>
                        </a:rPr>
                        <a:t>Dragon demo flight C1, two CubeSats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(COTS) NRO</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Failure (parachute)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0488626"/>
                  </a:ext>
                </a:extLst>
              </a:tr>
              <a:tr h="0">
                <a:tc>
                  <a:txBody>
                    <a:bodyPr/>
                    <a:lstStyle/>
                    <a:p>
                      <a:pPr marL="0" marR="0" algn="ctr">
                        <a:lnSpc>
                          <a:spcPct val="115000"/>
                        </a:lnSpc>
                        <a:spcAft>
                          <a:spcPts val="1200"/>
                        </a:spcAft>
                        <a:buNone/>
                      </a:pPr>
                      <a:r>
                        <a:rPr lang="en-US" sz="800" kern="0">
                          <a:effectLst/>
                        </a:rPr>
                        <a:t>2012-05-22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7:44:00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Dragon demo flight C2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525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(COTS)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No attempt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19475775"/>
                  </a:ext>
                </a:extLst>
              </a:tr>
              <a:tr h="0">
                <a:tc>
                  <a:txBody>
                    <a:bodyPr/>
                    <a:lstStyle/>
                    <a:p>
                      <a:pPr marL="0" marR="0" algn="ctr">
                        <a:lnSpc>
                          <a:spcPct val="115000"/>
                        </a:lnSpc>
                        <a:spcAft>
                          <a:spcPts val="1200"/>
                        </a:spcAft>
                        <a:buNone/>
                      </a:pPr>
                      <a:r>
                        <a:rPr lang="en-US" sz="800" kern="0">
                          <a:effectLst/>
                        </a:rPr>
                        <a:t>2012-10-08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0:35:00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SpaceX CRS-1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500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(CRS)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No attempt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473128229"/>
                  </a:ext>
                </a:extLst>
              </a:tr>
              <a:tr h="0">
                <a:tc>
                  <a:txBody>
                    <a:bodyPr/>
                    <a:lstStyle/>
                    <a:p>
                      <a:pPr marL="0" marR="0" algn="ctr">
                        <a:lnSpc>
                          <a:spcPct val="115000"/>
                        </a:lnSpc>
                        <a:spcAft>
                          <a:spcPts val="1200"/>
                        </a:spcAft>
                        <a:buNone/>
                      </a:pPr>
                      <a:r>
                        <a:rPr lang="en-US" sz="800" kern="0">
                          <a:effectLst/>
                        </a:rPr>
                        <a:t>2013-03-01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dirty="0">
                          <a:effectLst/>
                        </a:rPr>
                        <a:t>15:10:00</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SpaceX CRS-2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677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(CRS)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dirty="0">
                          <a:effectLst/>
                        </a:rPr>
                        <a:t>No attempt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11711594"/>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0575"/>
            <a:ext cx="10211811"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839F6F24-6EF7-1E84-DC4D-F31DB00CB75A}"/>
              </a:ext>
            </a:extLst>
          </p:cNvPr>
          <p:cNvSpPr txBox="1"/>
          <p:nvPr/>
        </p:nvSpPr>
        <p:spPr>
          <a:xfrm>
            <a:off x="828068" y="1432977"/>
            <a:ext cx="10642257" cy="4247317"/>
          </a:xfrm>
          <a:prstGeom prst="rect">
            <a:avLst/>
          </a:prstGeom>
          <a:noFill/>
        </p:spPr>
        <p:txBody>
          <a:bodyPr wrap="square">
            <a:spAutoFit/>
          </a:bodyPr>
          <a:lstStyle/>
          <a:p>
            <a:r>
              <a:rPr lang="en-US" b="1" dirty="0">
                <a:latin typeface="Abadi" panose="020B0604020104020204" pitchFamily="34" charset="0"/>
              </a:rPr>
              <a:t>Project Background &amp; Context:</a:t>
            </a:r>
          </a:p>
          <a:p>
            <a:r>
              <a:rPr lang="en-US" dirty="0">
                <a:latin typeface="Abadi" panose="020B0604020104020204" pitchFamily="34" charset="0"/>
              </a:rPr>
              <a:t>• Commercial space launch industry has experienced rapid growth and increased competition.</a:t>
            </a:r>
          </a:p>
          <a:p>
            <a:r>
              <a:rPr lang="en-US" dirty="0">
                <a:latin typeface="Abadi" panose="020B0604020104020204" pitchFamily="34" charset="0"/>
              </a:rPr>
              <a:t>• SpaceX has significantly expanded launch cadence and reusable rocket operations.</a:t>
            </a:r>
          </a:p>
          <a:p>
            <a:r>
              <a:rPr lang="en-US" dirty="0">
                <a:latin typeface="Abadi" panose="020B0604020104020204" pitchFamily="34" charset="0"/>
              </a:rPr>
              <a:t>• Reliable mission execution is critical for cost efficiency, customer trust, and operational scalability.</a:t>
            </a:r>
          </a:p>
          <a:p>
            <a:endParaRPr lang="en-US" dirty="0">
              <a:latin typeface="Abadi" panose="020B0604020104020204" pitchFamily="34" charset="0"/>
            </a:endParaRPr>
          </a:p>
          <a:p>
            <a:r>
              <a:rPr lang="en-US" b="1" dirty="0">
                <a:latin typeface="Abadi" panose="020B0604020104020204" pitchFamily="34" charset="0"/>
              </a:rPr>
              <a:t>Business &amp; Analytical Context:</a:t>
            </a:r>
          </a:p>
          <a:p>
            <a:r>
              <a:rPr lang="en-US" dirty="0">
                <a:latin typeface="Abadi" panose="020B0604020104020204" pitchFamily="34" charset="0"/>
              </a:rPr>
              <a:t>• Large volumes of historical launch data provide opportunity for quantitative performance analysis.</a:t>
            </a:r>
          </a:p>
          <a:p>
            <a:r>
              <a:rPr lang="en-US" dirty="0">
                <a:latin typeface="Abadi" panose="020B0604020104020204" pitchFamily="34" charset="0"/>
              </a:rPr>
              <a:t>• Structured data enables statistical evaluation of reliability, operational trends, and risk factors.</a:t>
            </a:r>
          </a:p>
          <a:p>
            <a:endParaRPr lang="en-US" dirty="0">
              <a:latin typeface="Abadi" panose="020B0604020104020204" pitchFamily="34" charset="0"/>
            </a:endParaRPr>
          </a:p>
          <a:p>
            <a:r>
              <a:rPr lang="en-US" b="1" dirty="0">
                <a:latin typeface="Abadi" panose="020B0604020104020204" pitchFamily="34" charset="0"/>
              </a:rPr>
              <a:t>Key Questions / Problems to Address:</a:t>
            </a:r>
          </a:p>
          <a:p>
            <a:r>
              <a:rPr lang="en-US" dirty="0">
                <a:latin typeface="Abadi" panose="020B0604020104020204" pitchFamily="34" charset="0"/>
              </a:rPr>
              <a:t>• What factors most influence mission success probability?</a:t>
            </a:r>
          </a:p>
          <a:p>
            <a:r>
              <a:rPr lang="en-US" dirty="0">
                <a:latin typeface="Abadi" panose="020B0604020104020204" pitchFamily="34" charset="0"/>
              </a:rPr>
              <a:t>• How has launch reliability evolved over time?</a:t>
            </a:r>
          </a:p>
          <a:p>
            <a:r>
              <a:rPr lang="en-US" dirty="0">
                <a:latin typeface="Abadi" panose="020B0604020104020204" pitchFamily="34" charset="0"/>
              </a:rPr>
              <a:t>• Do specific booster versions or launch sites perform better?</a:t>
            </a:r>
          </a:p>
          <a:p>
            <a:r>
              <a:rPr lang="en-US" dirty="0">
                <a:latin typeface="Abadi" panose="020B0604020104020204" pitchFamily="34" charset="0"/>
              </a:rPr>
              <a:t>• Does payload mass correlate with mission outcome?</a:t>
            </a:r>
          </a:p>
          <a:p>
            <a:r>
              <a:rPr lang="en-US" dirty="0">
                <a:latin typeface="Abadi" panose="020B0604020104020204" pitchFamily="34" charset="0"/>
              </a:rPr>
              <a:t>• Can historical data support predictive modeling of future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i="1" dirty="0">
                <a:solidFill>
                  <a:schemeClr val="accent3">
                    <a:lumMod val="25000"/>
                  </a:schemeClr>
                </a:solidFill>
                <a:latin typeface="Abadi" panose="020B0604020104020204" pitchFamily="34" charset="0"/>
              </a:rPr>
              <a:t> """ SELECT SUM("PAYLOAD_MASS__KG_") AS </a:t>
            </a:r>
            <a:r>
              <a:rPr lang="en-US" sz="2000" i="1" dirty="0" err="1">
                <a:solidFill>
                  <a:schemeClr val="accent3">
                    <a:lumMod val="25000"/>
                  </a:schemeClr>
                </a:solidFill>
                <a:latin typeface="Abadi" panose="020B0604020104020204" pitchFamily="34" charset="0"/>
              </a:rPr>
              <a:t>total_payload_massFROM</a:t>
            </a:r>
            <a:r>
              <a:rPr lang="en-US" sz="2000" i="1" dirty="0">
                <a:solidFill>
                  <a:schemeClr val="accent3">
                    <a:lumMod val="25000"/>
                  </a:schemeClr>
                </a:solidFill>
                <a:latin typeface="Abadi" panose="020B0604020104020204" pitchFamily="34" charset="0"/>
              </a:rPr>
              <a:t> "SPACEXTABLE"WHERE Customer = 'NASA (CRS)'; """</a:t>
            </a:r>
            <a:r>
              <a:rPr lang="en-US" sz="2000" i="1" dirty="0" err="1">
                <a:solidFill>
                  <a:schemeClr val="accent3">
                    <a:lumMod val="25000"/>
                  </a:schemeClr>
                </a:solidFill>
                <a:latin typeface="Abadi" panose="020B0604020104020204" pitchFamily="34" charset="0"/>
              </a:rPr>
              <a:t>cur.execute</a:t>
            </a:r>
            <a:r>
              <a:rPr lang="en-US" sz="2000" i="1" dirty="0">
                <a:solidFill>
                  <a:schemeClr val="accent3">
                    <a:lumMod val="25000"/>
                  </a:schemeClr>
                </a:solidFill>
                <a:latin typeface="Abadi" panose="020B0604020104020204" pitchFamily="34" charset="0"/>
              </a:rPr>
              <a:t>(query)</a:t>
            </a:r>
            <a:r>
              <a:rPr lang="en-US" sz="2000" i="1" dirty="0" err="1">
                <a:solidFill>
                  <a:schemeClr val="accent3">
                    <a:lumMod val="25000"/>
                  </a:schemeClr>
                </a:solidFill>
                <a:latin typeface="Abadi" panose="020B0604020104020204" pitchFamily="34" charset="0"/>
              </a:rPr>
              <a:t>total_payload</a:t>
            </a:r>
            <a:r>
              <a:rPr lang="en-US" sz="2000" i="1" dirty="0">
                <a:solidFill>
                  <a:schemeClr val="accent3">
                    <a:lumMod val="25000"/>
                  </a:schemeClr>
                </a:solidFill>
                <a:latin typeface="Abadi" panose="020B0604020104020204" pitchFamily="34" charset="0"/>
              </a:rPr>
              <a:t> = </a:t>
            </a:r>
            <a:r>
              <a:rPr lang="en-US" sz="2000" i="1" dirty="0" err="1">
                <a:solidFill>
                  <a:schemeClr val="accent3">
                    <a:lumMod val="25000"/>
                  </a:schemeClr>
                </a:solidFill>
                <a:latin typeface="Abadi" panose="020B0604020104020204" pitchFamily="34" charset="0"/>
              </a:rPr>
              <a:t>cur.fetchone</a:t>
            </a:r>
            <a:r>
              <a:rPr lang="en-US" sz="2000" i="1" dirty="0">
                <a:solidFill>
                  <a:schemeClr val="accent3">
                    <a:lumMod val="25000"/>
                  </a:schemeClr>
                </a:solidFill>
                <a:latin typeface="Abadi" panose="020B0604020104020204" pitchFamily="34" charset="0"/>
              </a:rPr>
              <a:t>()</a:t>
            </a:r>
            <a:r>
              <a:rPr lang="en-US" sz="2000" i="1" dirty="0" err="1">
                <a:solidFill>
                  <a:schemeClr val="accent3">
                    <a:lumMod val="25000"/>
                  </a:schemeClr>
                </a:solidFill>
                <a:latin typeface="Abadi" panose="020B0604020104020204" pitchFamily="34" charset="0"/>
              </a:rPr>
              <a:t>total_payload</a:t>
            </a:r>
            <a:endParaRPr lang="en-US" sz="20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Result:</a:t>
            </a:r>
          </a:p>
          <a:p>
            <a:pPr marL="0" indent="0">
              <a:lnSpc>
                <a:spcPct val="100000"/>
              </a:lnSpc>
              <a:spcBef>
                <a:spcPts val="1400"/>
              </a:spcBef>
              <a:buNone/>
            </a:pPr>
            <a:r>
              <a:rPr lang="en-US" sz="2000" b="1" dirty="0">
                <a:latin typeface="Abadi" panose="020B0604020104020204" pitchFamily="34" charset="0"/>
              </a:rPr>
              <a:t>(45596)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i="1" dirty="0">
                <a:solidFill>
                  <a:schemeClr val="accent3">
                    <a:lumMod val="25000"/>
                  </a:schemeClr>
                </a:solidFill>
                <a:latin typeface="Abadi" panose="020B0604020104020204" pitchFamily="34" charset="0"/>
              </a:rPr>
              <a:t> """ SELECT AVG(PAYLOAD_MASS__KG_) </a:t>
            </a:r>
            <a:r>
              <a:rPr lang="en-US" sz="2000" i="1" dirty="0" err="1">
                <a:solidFill>
                  <a:schemeClr val="accent3">
                    <a:lumMod val="25000"/>
                  </a:schemeClr>
                </a:solidFill>
                <a:latin typeface="Abadi" panose="020B0604020104020204" pitchFamily="34" charset="0"/>
              </a:rPr>
              <a:t>ASavg_payload_mass</a:t>
            </a:r>
            <a:endParaRPr lang="en-US" sz="20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i="1" dirty="0">
                <a:solidFill>
                  <a:schemeClr val="accent3">
                    <a:lumMod val="25000"/>
                  </a:schemeClr>
                </a:solidFill>
                <a:latin typeface="Abadi" panose="020B0604020104020204" pitchFamily="34" charset="0"/>
              </a:rPr>
              <a:t>FROM SPACEXTABLEWHERE </a:t>
            </a:r>
            <a:r>
              <a:rPr lang="en-US" sz="2000" i="1" dirty="0" err="1">
                <a:solidFill>
                  <a:schemeClr val="accent3">
                    <a:lumMod val="25000"/>
                  </a:schemeClr>
                </a:solidFill>
                <a:latin typeface="Abadi" panose="020B0604020104020204" pitchFamily="34" charset="0"/>
              </a:rPr>
              <a:t>Booster_Version</a:t>
            </a:r>
            <a:r>
              <a:rPr lang="en-US" sz="2000" i="1" dirty="0">
                <a:solidFill>
                  <a:schemeClr val="accent3">
                    <a:lumMod val="25000"/>
                  </a:schemeClr>
                </a:solidFill>
                <a:latin typeface="Abadi" panose="020B0604020104020204" pitchFamily="34" charset="0"/>
              </a:rPr>
              <a:t> LIKE 'F9 v1.1%'; """ </a:t>
            </a:r>
            <a:r>
              <a:rPr lang="en-US" sz="2000" i="1" dirty="0" err="1">
                <a:solidFill>
                  <a:schemeClr val="accent3">
                    <a:lumMod val="25000"/>
                  </a:schemeClr>
                </a:solidFill>
                <a:latin typeface="Abadi" panose="020B0604020104020204" pitchFamily="34" charset="0"/>
              </a:rPr>
              <a:t>cur.execute</a:t>
            </a:r>
            <a:r>
              <a:rPr lang="en-US" sz="2000" i="1" dirty="0">
                <a:solidFill>
                  <a:schemeClr val="accent3">
                    <a:lumMod val="25000"/>
                  </a:schemeClr>
                </a:solidFill>
                <a:latin typeface="Abadi" panose="020B0604020104020204" pitchFamily="34" charset="0"/>
              </a:rPr>
              <a:t>(query)</a:t>
            </a:r>
            <a:r>
              <a:rPr lang="en-US" sz="2000" i="1" dirty="0" err="1">
                <a:solidFill>
                  <a:schemeClr val="accent3">
                    <a:lumMod val="25000"/>
                  </a:schemeClr>
                </a:solidFill>
                <a:latin typeface="Abadi" panose="020B0604020104020204" pitchFamily="34" charset="0"/>
              </a:rPr>
              <a:t>avg_payload</a:t>
            </a:r>
            <a:r>
              <a:rPr lang="en-US" sz="2000" i="1" dirty="0">
                <a:solidFill>
                  <a:schemeClr val="accent3">
                    <a:lumMod val="25000"/>
                  </a:schemeClr>
                </a:solidFill>
                <a:latin typeface="Abadi" panose="020B0604020104020204" pitchFamily="34" charset="0"/>
              </a:rPr>
              <a:t> = </a:t>
            </a:r>
            <a:r>
              <a:rPr lang="en-US" sz="2000" i="1" dirty="0" err="1">
                <a:solidFill>
                  <a:schemeClr val="accent3">
                    <a:lumMod val="25000"/>
                  </a:schemeClr>
                </a:solidFill>
                <a:latin typeface="Abadi" panose="020B0604020104020204" pitchFamily="34" charset="0"/>
              </a:rPr>
              <a:t>cur.fetchone</a:t>
            </a:r>
            <a:r>
              <a:rPr lang="en-US" sz="2000" i="1" dirty="0">
                <a:solidFill>
                  <a:schemeClr val="accent3">
                    <a:lumMod val="25000"/>
                  </a:schemeClr>
                </a:solidFill>
                <a:latin typeface="Abadi" panose="020B0604020104020204" pitchFamily="34" charset="0"/>
              </a:rPr>
              <a:t>()</a:t>
            </a:r>
            <a:r>
              <a:rPr lang="en-US" sz="2000" i="1" dirty="0" err="1">
                <a:solidFill>
                  <a:schemeClr val="accent3">
                    <a:lumMod val="25000"/>
                  </a:schemeClr>
                </a:solidFill>
                <a:latin typeface="Abadi" panose="020B0604020104020204" pitchFamily="34" charset="0"/>
              </a:rPr>
              <a:t>avg_payload</a:t>
            </a:r>
            <a:endParaRPr lang="en-US" sz="2000" i="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Result:</a:t>
            </a:r>
          </a:p>
          <a:p>
            <a:pPr marL="0" indent="0">
              <a:lnSpc>
                <a:spcPct val="100000"/>
              </a:lnSpc>
              <a:spcBef>
                <a:spcPts val="1400"/>
              </a:spcBef>
              <a:buNone/>
            </a:pPr>
            <a:r>
              <a:rPr lang="en-US" sz="2000" b="1" dirty="0"/>
              <a:t>(2534.6666666666665)</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Find the dates of the first successful landing outcome on ground pad</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Query: </a:t>
            </a:r>
          </a:p>
          <a:p>
            <a:pPr marL="0" indent="0">
              <a:lnSpc>
                <a:spcPct val="100000"/>
              </a:lnSpc>
              <a:spcBef>
                <a:spcPts val="1400"/>
              </a:spcBef>
              <a:buNone/>
            </a:pPr>
            <a:r>
              <a:rPr lang="en-US" sz="2000" i="1" dirty="0">
                <a:solidFill>
                  <a:schemeClr val="accent3">
                    <a:lumMod val="25000"/>
                  </a:schemeClr>
                </a:solidFill>
                <a:latin typeface="Abadi" panose="020B0604020104020204" pitchFamily="34" charset="0"/>
              </a:rPr>
              <a:t>""" SELECT MIN(Date) </a:t>
            </a:r>
            <a:r>
              <a:rPr lang="en-US" sz="2000" i="1" dirty="0" err="1">
                <a:solidFill>
                  <a:schemeClr val="accent3">
                    <a:lumMod val="25000"/>
                  </a:schemeClr>
                </a:solidFill>
                <a:latin typeface="Abadi" panose="020B0604020104020204" pitchFamily="34" charset="0"/>
              </a:rPr>
              <a:t>ASfirst_success_ground_pad</a:t>
            </a:r>
            <a:endParaRPr lang="en-US" sz="2000" i="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i="1" dirty="0">
                <a:solidFill>
                  <a:schemeClr val="accent3">
                    <a:lumMod val="25000"/>
                  </a:schemeClr>
                </a:solidFill>
                <a:latin typeface="Abadi" panose="020B0604020104020204" pitchFamily="34" charset="0"/>
              </a:rPr>
              <a:t>FROM SPACEXTABLEWHERE "</a:t>
            </a:r>
            <a:r>
              <a:rPr lang="en-US" sz="2000" i="1" dirty="0" err="1">
                <a:solidFill>
                  <a:schemeClr val="accent3">
                    <a:lumMod val="25000"/>
                  </a:schemeClr>
                </a:solidFill>
                <a:latin typeface="Abadi" panose="020B0604020104020204" pitchFamily="34" charset="0"/>
              </a:rPr>
              <a:t>Landing_Outcome</a:t>
            </a:r>
            <a:r>
              <a:rPr lang="en-US" sz="2000" i="1" dirty="0">
                <a:solidFill>
                  <a:schemeClr val="accent3">
                    <a:lumMod val="25000"/>
                  </a:schemeClr>
                </a:solidFill>
                <a:latin typeface="Abadi" panose="020B0604020104020204" pitchFamily="34" charset="0"/>
              </a:rPr>
              <a:t>" = 'Success (ground pad)';"""</a:t>
            </a:r>
            <a:r>
              <a:rPr lang="en-US" sz="2000" i="1" dirty="0" err="1">
                <a:solidFill>
                  <a:schemeClr val="accent3">
                    <a:lumMod val="25000"/>
                  </a:schemeClr>
                </a:solidFill>
                <a:latin typeface="Abadi" panose="020B0604020104020204" pitchFamily="34" charset="0"/>
              </a:rPr>
              <a:t>cur.execute</a:t>
            </a:r>
            <a:r>
              <a:rPr lang="en-US" sz="2000" i="1" dirty="0">
                <a:solidFill>
                  <a:schemeClr val="accent3">
                    <a:lumMod val="25000"/>
                  </a:schemeClr>
                </a:solidFill>
                <a:latin typeface="Abadi" panose="020B0604020104020204" pitchFamily="34" charset="0"/>
              </a:rPr>
              <a:t>(query)</a:t>
            </a:r>
            <a:r>
              <a:rPr lang="en-US" sz="2000" i="1" dirty="0" err="1">
                <a:solidFill>
                  <a:schemeClr val="accent3">
                    <a:lumMod val="25000"/>
                  </a:schemeClr>
                </a:solidFill>
                <a:latin typeface="Abadi" panose="020B0604020104020204" pitchFamily="34" charset="0"/>
              </a:rPr>
              <a:t>first_success</a:t>
            </a:r>
            <a:r>
              <a:rPr lang="en-US" sz="2000" i="1" dirty="0">
                <a:solidFill>
                  <a:schemeClr val="accent3">
                    <a:lumMod val="25000"/>
                  </a:schemeClr>
                </a:solidFill>
                <a:latin typeface="Abadi" panose="020B0604020104020204" pitchFamily="34" charset="0"/>
              </a:rPr>
              <a:t> = </a:t>
            </a:r>
            <a:r>
              <a:rPr lang="en-US" sz="2000" i="1" dirty="0" err="1">
                <a:solidFill>
                  <a:schemeClr val="accent3">
                    <a:lumMod val="25000"/>
                  </a:schemeClr>
                </a:solidFill>
                <a:latin typeface="Abadi" panose="020B0604020104020204" pitchFamily="34" charset="0"/>
              </a:rPr>
              <a:t>cur.fetchone</a:t>
            </a:r>
            <a:r>
              <a:rPr lang="en-US" sz="2000" i="1" dirty="0">
                <a:solidFill>
                  <a:schemeClr val="accent3">
                    <a:lumMod val="25000"/>
                  </a:schemeClr>
                </a:solidFill>
                <a:latin typeface="Abadi" panose="020B0604020104020204" pitchFamily="34" charset="0"/>
              </a:rPr>
              <a:t>()</a:t>
            </a:r>
            <a:r>
              <a:rPr lang="en-US" sz="2000" i="1" dirty="0" err="1">
                <a:solidFill>
                  <a:schemeClr val="accent3">
                    <a:lumMod val="25000"/>
                  </a:schemeClr>
                </a:solidFill>
                <a:latin typeface="Abadi" panose="020B0604020104020204" pitchFamily="34" charset="0"/>
              </a:rPr>
              <a:t>first_success</a:t>
            </a:r>
            <a:endParaRPr lang="en-US" sz="2000" i="1"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latin typeface="Abadi" panose="020B0604020104020204" pitchFamily="34" charset="0"/>
              </a:rPr>
              <a:t>Result:</a:t>
            </a:r>
          </a:p>
          <a:p>
            <a:pPr marL="0" indent="0">
              <a:lnSpc>
                <a:spcPct val="100000"/>
              </a:lnSpc>
              <a:spcBef>
                <a:spcPts val="1400"/>
              </a:spcBef>
              <a:buNone/>
            </a:pPr>
            <a:r>
              <a:rPr lang="en-US" sz="2000" b="1" dirty="0">
                <a:latin typeface="Abadi" panose="020B0604020104020204" pitchFamily="34" charset="0"/>
              </a:rPr>
              <a:t>('2015-12-22',)</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8875"/>
            <a:ext cx="9745589" cy="4601586"/>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List the names of boosters which have successfully landed on drone ship and had payload mass greater than 4000 but less than 6000</a:t>
            </a:r>
          </a:p>
          <a:p>
            <a:pPr>
              <a:lnSpc>
                <a:spcPct val="100000"/>
              </a:lnSpc>
              <a:spcBef>
                <a:spcPts val="1400"/>
              </a:spcBef>
            </a:pPr>
            <a:r>
              <a:rPr lang="en-US" sz="2000" b="1" u="sng" dirty="0">
                <a:solidFill>
                  <a:schemeClr val="accent3">
                    <a:lumMod val="25000"/>
                  </a:schemeClr>
                </a:solidFill>
                <a:latin typeface="Abadi" panose="020B0604020104020204" pitchFamily="34" charset="0"/>
              </a:rPr>
              <a:t>Booster Version</a:t>
            </a:r>
          </a:p>
          <a:p>
            <a:pPr fontAlgn="ctr"/>
            <a:r>
              <a:rPr lang="en-US" sz="2000" dirty="0">
                <a:latin typeface="Abadi" panose="020B0604020104020204" pitchFamily="34" charset="0"/>
              </a:rPr>
              <a:t>F9 FT B1022</a:t>
            </a:r>
          </a:p>
          <a:p>
            <a:pPr fontAlgn="ctr"/>
            <a:r>
              <a:rPr lang="en-US" sz="2000" dirty="0">
                <a:latin typeface="Abadi" panose="020B0604020104020204" pitchFamily="34" charset="0"/>
              </a:rPr>
              <a:t>F9 FT B1026</a:t>
            </a:r>
          </a:p>
          <a:p>
            <a:pPr fontAlgn="ctr"/>
            <a:r>
              <a:rPr lang="en-US" sz="2000" dirty="0">
                <a:latin typeface="Abadi" panose="020B0604020104020204" pitchFamily="34" charset="0"/>
              </a:rPr>
              <a:t>F9 FT B1021.2</a:t>
            </a:r>
          </a:p>
          <a:p>
            <a:pPr fontAlgn="ctr"/>
            <a:r>
              <a:rPr lang="en-US" sz="2000" dirty="0">
                <a:latin typeface="Abadi" panose="020B0604020104020204" pitchFamily="34" charset="0"/>
              </a:rPr>
              <a:t>F9 FT B1031.2</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1608846E-4D1C-CF09-9B2F-46A1FB3F0571}"/>
              </a:ext>
            </a:extLst>
          </p:cNvPr>
          <p:cNvGraphicFramePr>
            <a:graphicFrameLocks noGrp="1"/>
          </p:cNvGraphicFramePr>
          <p:nvPr>
            <p:extLst>
              <p:ext uri="{D42A27DB-BD31-4B8C-83A1-F6EECF244321}">
                <p14:modId xmlns:p14="http://schemas.microsoft.com/office/powerpoint/2010/main" val="1327309579"/>
              </p:ext>
            </p:extLst>
          </p:nvPr>
        </p:nvGraphicFramePr>
        <p:xfrm>
          <a:off x="915480" y="250190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66888903"/>
                    </a:ext>
                  </a:extLst>
                </a:gridCol>
                <a:gridCol w="4064000">
                  <a:extLst>
                    <a:ext uri="{9D8B030D-6E8A-4147-A177-3AD203B41FA5}">
                      <a16:colId xmlns:a16="http://schemas.microsoft.com/office/drawing/2014/main" val="1783855627"/>
                    </a:ext>
                  </a:extLst>
                </a:gridCol>
              </a:tblGrid>
              <a:tr h="370840">
                <a:tc>
                  <a:txBody>
                    <a:bodyPr/>
                    <a:lstStyle/>
                    <a:p>
                      <a:r>
                        <a:rPr lang="en-US" dirty="0" err="1"/>
                        <a:t>Mission_Outcome</a:t>
                      </a:r>
                      <a:endParaRPr lang="en-US" dirty="0"/>
                    </a:p>
                  </a:txBody>
                  <a:tcPr/>
                </a:tc>
                <a:tc>
                  <a:txBody>
                    <a:bodyPr/>
                    <a:lstStyle/>
                    <a:p>
                      <a:r>
                        <a:rPr lang="en-US" dirty="0"/>
                        <a:t>Count</a:t>
                      </a:r>
                    </a:p>
                  </a:txBody>
                  <a:tcPr/>
                </a:tc>
                <a:extLst>
                  <a:ext uri="{0D108BD9-81ED-4DB2-BD59-A6C34878D82A}">
                    <a16:rowId xmlns:a16="http://schemas.microsoft.com/office/drawing/2014/main" val="2434422982"/>
                  </a:ext>
                </a:extLst>
              </a:tr>
              <a:tr h="370840">
                <a:tc>
                  <a:txBody>
                    <a:bodyPr/>
                    <a:lstStyle/>
                    <a:p>
                      <a:r>
                        <a:rPr lang="en-US" dirty="0"/>
                        <a:t>Failure (in flight)</a:t>
                      </a:r>
                    </a:p>
                  </a:txBody>
                  <a:tcPr/>
                </a:tc>
                <a:tc>
                  <a:txBody>
                    <a:bodyPr/>
                    <a:lstStyle/>
                    <a:p>
                      <a:r>
                        <a:rPr lang="en-US" dirty="0"/>
                        <a:t>1</a:t>
                      </a:r>
                    </a:p>
                  </a:txBody>
                  <a:tcPr/>
                </a:tc>
                <a:extLst>
                  <a:ext uri="{0D108BD9-81ED-4DB2-BD59-A6C34878D82A}">
                    <a16:rowId xmlns:a16="http://schemas.microsoft.com/office/drawing/2014/main" val="355951051"/>
                  </a:ext>
                </a:extLst>
              </a:tr>
              <a:tr h="370840">
                <a:tc>
                  <a:txBody>
                    <a:bodyPr/>
                    <a:lstStyle/>
                    <a:p>
                      <a:r>
                        <a:rPr lang="en-US" dirty="0"/>
                        <a:t>Success</a:t>
                      </a:r>
                    </a:p>
                  </a:txBody>
                  <a:tcPr/>
                </a:tc>
                <a:tc>
                  <a:txBody>
                    <a:bodyPr/>
                    <a:lstStyle/>
                    <a:p>
                      <a:r>
                        <a:rPr lang="en-US" dirty="0"/>
                        <a:t>98</a:t>
                      </a:r>
                    </a:p>
                  </a:txBody>
                  <a:tcPr/>
                </a:tc>
                <a:extLst>
                  <a:ext uri="{0D108BD9-81ED-4DB2-BD59-A6C34878D82A}">
                    <a16:rowId xmlns:a16="http://schemas.microsoft.com/office/drawing/2014/main" val="254365200"/>
                  </a:ext>
                </a:extLst>
              </a:tr>
              <a:tr h="370840">
                <a:tc>
                  <a:txBody>
                    <a:bodyPr/>
                    <a:lstStyle/>
                    <a:p>
                      <a:r>
                        <a:rPr lang="en-US" dirty="0"/>
                        <a:t>Success</a:t>
                      </a:r>
                    </a:p>
                  </a:txBody>
                  <a:tcPr/>
                </a:tc>
                <a:tc>
                  <a:txBody>
                    <a:bodyPr/>
                    <a:lstStyle/>
                    <a:p>
                      <a:r>
                        <a:rPr lang="en-US" dirty="0"/>
                        <a:t>1</a:t>
                      </a:r>
                    </a:p>
                  </a:txBody>
                  <a:tcPr/>
                </a:tc>
                <a:extLst>
                  <a:ext uri="{0D108BD9-81ED-4DB2-BD59-A6C34878D82A}">
                    <a16:rowId xmlns:a16="http://schemas.microsoft.com/office/drawing/2014/main" val="2706705705"/>
                  </a:ext>
                </a:extLst>
              </a:tr>
              <a:tr h="370840">
                <a:tc>
                  <a:txBody>
                    <a:bodyPr/>
                    <a:lstStyle/>
                    <a:p>
                      <a:r>
                        <a:rPr lang="en-US" dirty="0"/>
                        <a:t>Success (payload status unclear)</a:t>
                      </a:r>
                    </a:p>
                  </a:txBody>
                  <a:tcPr/>
                </a:tc>
                <a:tc>
                  <a:txBody>
                    <a:bodyPr/>
                    <a:lstStyle/>
                    <a:p>
                      <a:r>
                        <a:rPr lang="en-US" dirty="0"/>
                        <a:t>1</a:t>
                      </a:r>
                    </a:p>
                  </a:txBody>
                  <a:tcPr/>
                </a:tc>
                <a:extLst>
                  <a:ext uri="{0D108BD9-81ED-4DB2-BD59-A6C34878D82A}">
                    <a16:rowId xmlns:a16="http://schemas.microsoft.com/office/drawing/2014/main" val="46558478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6886"/>
            <a:ext cx="9745589" cy="5379811"/>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50A92DC6-FE09-CA41-7D17-138BC81C95F1}"/>
              </a:ext>
            </a:extLst>
          </p:cNvPr>
          <p:cNvGraphicFramePr>
            <a:graphicFrameLocks noGrp="1"/>
          </p:cNvGraphicFramePr>
          <p:nvPr>
            <p:extLst>
              <p:ext uri="{D42A27DB-BD31-4B8C-83A1-F6EECF244321}">
                <p14:modId xmlns:p14="http://schemas.microsoft.com/office/powerpoint/2010/main" val="2539640577"/>
              </p:ext>
            </p:extLst>
          </p:nvPr>
        </p:nvGraphicFramePr>
        <p:xfrm>
          <a:off x="2237086" y="1763771"/>
          <a:ext cx="6477686" cy="4663440"/>
        </p:xfrm>
        <a:graphic>
          <a:graphicData uri="http://schemas.openxmlformats.org/drawingml/2006/table">
            <a:tbl>
              <a:tblPr firstRow="1" bandRow="1">
                <a:tableStyleId>{5C22544A-7EE6-4342-B048-85BDC9FD1C3A}</a:tableStyleId>
              </a:tblPr>
              <a:tblGrid>
                <a:gridCol w="3238843">
                  <a:extLst>
                    <a:ext uri="{9D8B030D-6E8A-4147-A177-3AD203B41FA5}">
                      <a16:colId xmlns:a16="http://schemas.microsoft.com/office/drawing/2014/main" val="1291714088"/>
                    </a:ext>
                  </a:extLst>
                </a:gridCol>
                <a:gridCol w="3238843">
                  <a:extLst>
                    <a:ext uri="{9D8B030D-6E8A-4147-A177-3AD203B41FA5}">
                      <a16:colId xmlns:a16="http://schemas.microsoft.com/office/drawing/2014/main" val="2941630872"/>
                    </a:ext>
                  </a:extLst>
                </a:gridCol>
              </a:tblGrid>
              <a:tr h="326150">
                <a:tc>
                  <a:txBody>
                    <a:bodyPr/>
                    <a:lstStyle/>
                    <a:p>
                      <a:r>
                        <a:rPr lang="en-US" dirty="0" err="1"/>
                        <a:t>Booster_Version</a:t>
                      </a:r>
                      <a:endParaRPr lang="en-US" dirty="0"/>
                    </a:p>
                  </a:txBody>
                  <a:tcPr/>
                </a:tc>
                <a:tc>
                  <a:txBody>
                    <a:bodyPr/>
                    <a:lstStyle/>
                    <a:p>
                      <a:r>
                        <a:rPr lang="en-US" dirty="0"/>
                        <a:t>PAYLOAD_MASS_KG</a:t>
                      </a:r>
                    </a:p>
                  </a:txBody>
                  <a:tcPr/>
                </a:tc>
                <a:extLst>
                  <a:ext uri="{0D108BD9-81ED-4DB2-BD59-A6C34878D82A}">
                    <a16:rowId xmlns:a16="http://schemas.microsoft.com/office/drawing/2014/main" val="2386291461"/>
                  </a:ext>
                </a:extLst>
              </a:tr>
              <a:tr h="326150">
                <a:tc>
                  <a:txBody>
                    <a:bodyPr/>
                    <a:lstStyle/>
                    <a:p>
                      <a:pPr algn="l" fontAlgn="ctr">
                        <a:buNone/>
                      </a:pPr>
                      <a:r>
                        <a:rPr lang="en-US" sz="1800" b="0" i="0" kern="1200" dirty="0">
                          <a:solidFill>
                            <a:schemeClr val="dk1"/>
                          </a:solidFill>
                          <a:effectLst/>
                          <a:latin typeface="+mn-lt"/>
                          <a:ea typeface="+mn-ea"/>
                          <a:cs typeface="+mn-cs"/>
                        </a:rPr>
                        <a:t>F9 B5 B1048.4</a:t>
                      </a:r>
                      <a:endParaRPr lang="en-US" dirty="0">
                        <a:effectLst/>
                      </a:endParaRP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2209787511"/>
                  </a:ext>
                </a:extLst>
              </a:tr>
              <a:tr h="326150">
                <a:tc>
                  <a:txBody>
                    <a:bodyPr/>
                    <a:lstStyle/>
                    <a:p>
                      <a:r>
                        <a:rPr lang="en-US" sz="1800" b="0" i="0" kern="1200" dirty="0">
                          <a:solidFill>
                            <a:schemeClr val="dk1"/>
                          </a:solidFill>
                          <a:effectLst/>
                          <a:latin typeface="+mn-lt"/>
                          <a:ea typeface="+mn-ea"/>
                          <a:cs typeface="+mn-cs"/>
                        </a:rPr>
                        <a:t>F9 B5 B1049.4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15600</a:t>
                      </a:r>
                    </a:p>
                  </a:txBody>
                  <a:tcPr/>
                </a:tc>
                <a:extLst>
                  <a:ext uri="{0D108BD9-81ED-4DB2-BD59-A6C34878D82A}">
                    <a16:rowId xmlns:a16="http://schemas.microsoft.com/office/drawing/2014/main" val="3126360835"/>
                  </a:ext>
                </a:extLst>
              </a:tr>
              <a:tr h="326150">
                <a:tc>
                  <a:txBody>
                    <a:bodyPr/>
                    <a:lstStyle/>
                    <a:p>
                      <a:r>
                        <a:rPr lang="en-US" sz="1800" b="0" i="0" kern="1200" dirty="0">
                          <a:solidFill>
                            <a:schemeClr val="dk1"/>
                          </a:solidFill>
                          <a:effectLst/>
                          <a:latin typeface="+mn-lt"/>
                          <a:ea typeface="+mn-ea"/>
                          <a:cs typeface="+mn-cs"/>
                        </a:rPr>
                        <a:t>F9 B5 B1051.3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15600</a:t>
                      </a:r>
                    </a:p>
                  </a:txBody>
                  <a:tcPr/>
                </a:tc>
                <a:extLst>
                  <a:ext uri="{0D108BD9-81ED-4DB2-BD59-A6C34878D82A}">
                    <a16:rowId xmlns:a16="http://schemas.microsoft.com/office/drawing/2014/main" val="729938395"/>
                  </a:ext>
                </a:extLst>
              </a:tr>
              <a:tr h="326150">
                <a:tc>
                  <a:txBody>
                    <a:bodyPr/>
                    <a:lstStyle/>
                    <a:p>
                      <a:pPr algn="l" fontAlgn="ctr">
                        <a:buNone/>
                      </a:pPr>
                      <a:r>
                        <a:rPr lang="en-US" sz="1800" b="0" i="0" kern="1200" dirty="0">
                          <a:solidFill>
                            <a:schemeClr val="dk1"/>
                          </a:solidFill>
                          <a:effectLst/>
                          <a:latin typeface="+mn-lt"/>
                          <a:ea typeface="+mn-ea"/>
                          <a:cs typeface="+mn-cs"/>
                        </a:rPr>
                        <a:t>F9 B5 B1056.4</a:t>
                      </a:r>
                      <a:endParaRPr lang="en-US" dirty="0">
                        <a:effectLst/>
                      </a:endParaRP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368600963"/>
                  </a:ext>
                </a:extLst>
              </a:tr>
              <a:tr h="326150">
                <a:tc>
                  <a:txBody>
                    <a:bodyPr/>
                    <a:lstStyle/>
                    <a:p>
                      <a:r>
                        <a:rPr lang="en-US" sz="1800" b="0" i="0" kern="1200" dirty="0">
                          <a:solidFill>
                            <a:schemeClr val="dk1"/>
                          </a:solidFill>
                          <a:effectLst/>
                          <a:latin typeface="+mn-lt"/>
                          <a:ea typeface="+mn-ea"/>
                          <a:cs typeface="+mn-cs"/>
                        </a:rPr>
                        <a:t>F9 B5 B1048.5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15600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604107915"/>
                  </a:ext>
                </a:extLst>
              </a:tr>
              <a:tr h="326150">
                <a:tc>
                  <a:txBody>
                    <a:bodyPr/>
                    <a:lstStyle/>
                    <a:p>
                      <a:pPr algn="l" fontAlgn="ctr">
                        <a:buNone/>
                      </a:pPr>
                      <a:r>
                        <a:rPr lang="en-US" dirty="0">
                          <a:effectLst/>
                        </a:rPr>
                        <a:t>F9 B5 B1051.4</a:t>
                      </a: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189593264"/>
                  </a:ext>
                </a:extLst>
              </a:tr>
              <a:tr h="326150">
                <a:tc>
                  <a:txBody>
                    <a:bodyPr/>
                    <a:lstStyle/>
                    <a:p>
                      <a:r>
                        <a:rPr lang="en-US" sz="1800" b="0" i="0" kern="1200" dirty="0">
                          <a:solidFill>
                            <a:schemeClr val="dk1"/>
                          </a:solidFill>
                          <a:effectLst/>
                          <a:latin typeface="+mn-lt"/>
                          <a:ea typeface="+mn-ea"/>
                          <a:cs typeface="+mn-cs"/>
                        </a:rPr>
                        <a:t>F9 B5 B1049.5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15600</a:t>
                      </a:r>
                    </a:p>
                  </a:txBody>
                  <a:tcPr/>
                </a:tc>
                <a:extLst>
                  <a:ext uri="{0D108BD9-81ED-4DB2-BD59-A6C34878D82A}">
                    <a16:rowId xmlns:a16="http://schemas.microsoft.com/office/drawing/2014/main" val="259621076"/>
                  </a:ext>
                </a:extLst>
              </a:tr>
              <a:tr h="326150">
                <a:tc>
                  <a:txBody>
                    <a:bodyPr/>
                    <a:lstStyle/>
                    <a:p>
                      <a:r>
                        <a:rPr lang="en-US" sz="1800" b="0" i="0" kern="1200" dirty="0">
                          <a:solidFill>
                            <a:schemeClr val="dk1"/>
                          </a:solidFill>
                          <a:effectLst/>
                          <a:latin typeface="+mn-lt"/>
                          <a:ea typeface="+mn-ea"/>
                          <a:cs typeface="+mn-cs"/>
                        </a:rPr>
                        <a:t>F9 B5 B1060.2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15600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914177426"/>
                  </a:ext>
                </a:extLst>
              </a:tr>
              <a:tr h="562944">
                <a:tc>
                  <a:txBody>
                    <a:bodyPr/>
                    <a:lstStyle/>
                    <a:p>
                      <a:pPr algn="l" fontAlgn="ctr">
                        <a:buNone/>
                      </a:pPr>
                      <a:br>
                        <a:rPr lang="en-US" dirty="0">
                          <a:effectLst/>
                        </a:rPr>
                      </a:br>
                      <a:r>
                        <a:rPr lang="en-US" dirty="0">
                          <a:effectLst/>
                        </a:rPr>
                        <a:t>F9 B5 B1058.3</a:t>
                      </a: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565913977"/>
                  </a:ext>
                </a:extLst>
              </a:tr>
              <a:tr h="326150">
                <a:tc>
                  <a:txBody>
                    <a:bodyPr/>
                    <a:lstStyle/>
                    <a:p>
                      <a:pPr algn="l" fontAlgn="ctr">
                        <a:buNone/>
                      </a:pPr>
                      <a:r>
                        <a:rPr lang="en-US" dirty="0">
                          <a:effectLst/>
                        </a:rPr>
                        <a:t>F9 B5 B1051.6</a:t>
                      </a: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3841809896"/>
                  </a:ext>
                </a:extLst>
              </a:tr>
              <a:tr h="326150">
                <a:tc>
                  <a:txBody>
                    <a:bodyPr/>
                    <a:lstStyle/>
                    <a:p>
                      <a:pPr algn="l"/>
                      <a:r>
                        <a:rPr lang="en-US" sz="1800" b="0" i="0" kern="1200" dirty="0">
                          <a:solidFill>
                            <a:schemeClr val="dk1"/>
                          </a:solidFill>
                          <a:effectLst/>
                          <a:latin typeface="+mn-lt"/>
                          <a:ea typeface="+mn-ea"/>
                          <a:cs typeface="+mn-cs"/>
                        </a:rPr>
                        <a:t>F9 B5 B1060.3</a:t>
                      </a:r>
                      <a:endParaRPr lang="en-US" dirty="0"/>
                    </a:p>
                  </a:txBody>
                  <a:tcPr/>
                </a:tc>
                <a:tc>
                  <a:txBody>
                    <a:bodyPr/>
                    <a:lstStyle/>
                    <a:p>
                      <a:r>
                        <a:rPr lang="en-US" dirty="0"/>
                        <a:t>15600</a:t>
                      </a:r>
                    </a:p>
                  </a:txBody>
                  <a:tcPr/>
                </a:tc>
                <a:extLst>
                  <a:ext uri="{0D108BD9-81ED-4DB2-BD59-A6C34878D82A}">
                    <a16:rowId xmlns:a16="http://schemas.microsoft.com/office/drawing/2014/main" val="3696834988"/>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53114"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List the failed </a:t>
            </a:r>
            <a:r>
              <a:rPr lang="en-US" sz="2000" dirty="0" err="1">
                <a:solidFill>
                  <a:schemeClr val="accent3">
                    <a:lumMod val="25000"/>
                  </a:schemeClr>
                </a:solidFill>
                <a:latin typeface="Abadi"/>
              </a:rPr>
              <a:t>landing_outcomes</a:t>
            </a:r>
            <a:r>
              <a:rPr lang="en-US" sz="20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CFB44914-3366-4C2E-AC25-53FA270812E2}"/>
              </a:ext>
            </a:extLst>
          </p:cNvPr>
          <p:cNvGraphicFramePr>
            <a:graphicFrameLocks noGrp="1"/>
          </p:cNvGraphicFramePr>
          <p:nvPr>
            <p:extLst>
              <p:ext uri="{D42A27DB-BD31-4B8C-83A1-F6EECF244321}">
                <p14:modId xmlns:p14="http://schemas.microsoft.com/office/powerpoint/2010/main" val="357122482"/>
              </p:ext>
            </p:extLst>
          </p:nvPr>
        </p:nvGraphicFramePr>
        <p:xfrm>
          <a:off x="1142313" y="2872740"/>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11724842"/>
                    </a:ext>
                  </a:extLst>
                </a:gridCol>
                <a:gridCol w="2032000">
                  <a:extLst>
                    <a:ext uri="{9D8B030D-6E8A-4147-A177-3AD203B41FA5}">
                      <a16:colId xmlns:a16="http://schemas.microsoft.com/office/drawing/2014/main" val="2007687707"/>
                    </a:ext>
                  </a:extLst>
                </a:gridCol>
                <a:gridCol w="2032000">
                  <a:extLst>
                    <a:ext uri="{9D8B030D-6E8A-4147-A177-3AD203B41FA5}">
                      <a16:colId xmlns:a16="http://schemas.microsoft.com/office/drawing/2014/main" val="2863181873"/>
                    </a:ext>
                  </a:extLst>
                </a:gridCol>
                <a:gridCol w="2032000">
                  <a:extLst>
                    <a:ext uri="{9D8B030D-6E8A-4147-A177-3AD203B41FA5}">
                      <a16:colId xmlns:a16="http://schemas.microsoft.com/office/drawing/2014/main" val="1338875295"/>
                    </a:ext>
                  </a:extLst>
                </a:gridCol>
              </a:tblGrid>
              <a:tr h="370840">
                <a:tc>
                  <a:txBody>
                    <a:bodyPr/>
                    <a:lstStyle/>
                    <a:p>
                      <a:pPr algn="r" fontAlgn="ctr">
                        <a:buNone/>
                      </a:pPr>
                      <a:r>
                        <a:rPr lang="en-US" b="1" dirty="0">
                          <a:effectLst/>
                        </a:rPr>
                        <a:t>Month</a:t>
                      </a:r>
                    </a:p>
                  </a:txBody>
                  <a:tcPr anchor="ctr"/>
                </a:tc>
                <a:tc>
                  <a:txBody>
                    <a:bodyPr/>
                    <a:lstStyle/>
                    <a:p>
                      <a:pPr algn="r" fontAlgn="ctr">
                        <a:buNone/>
                      </a:pPr>
                      <a:r>
                        <a:rPr lang="en-US" b="1">
                          <a:effectLst/>
                        </a:rPr>
                        <a:t>Booster_Version</a:t>
                      </a:r>
                    </a:p>
                  </a:txBody>
                  <a:tcPr anchor="ctr"/>
                </a:tc>
                <a:tc>
                  <a:txBody>
                    <a:bodyPr/>
                    <a:lstStyle/>
                    <a:p>
                      <a:pPr algn="r" fontAlgn="ctr">
                        <a:buNone/>
                      </a:pPr>
                      <a:r>
                        <a:rPr lang="en-US" b="1">
                          <a:effectLst/>
                        </a:rPr>
                        <a:t>Landing_Outcome</a:t>
                      </a:r>
                    </a:p>
                  </a:txBody>
                  <a:tcPr anchor="ctr"/>
                </a:tc>
                <a:tc>
                  <a:txBody>
                    <a:bodyPr/>
                    <a:lstStyle/>
                    <a:p>
                      <a:pPr algn="r" fontAlgn="ctr">
                        <a:buNone/>
                      </a:pPr>
                      <a:r>
                        <a:rPr lang="en-US" b="1" dirty="0" err="1">
                          <a:effectLst/>
                        </a:rPr>
                        <a:t>Launch_Site</a:t>
                      </a:r>
                      <a:endParaRPr lang="en-US" b="1" dirty="0">
                        <a:effectLst/>
                      </a:endParaRPr>
                    </a:p>
                  </a:txBody>
                  <a:tcPr anchor="ctr"/>
                </a:tc>
                <a:extLst>
                  <a:ext uri="{0D108BD9-81ED-4DB2-BD59-A6C34878D82A}">
                    <a16:rowId xmlns:a16="http://schemas.microsoft.com/office/drawing/2014/main" val="780075593"/>
                  </a:ext>
                </a:extLst>
              </a:tr>
              <a:tr h="370840">
                <a:tc>
                  <a:txBody>
                    <a:bodyPr/>
                    <a:lstStyle/>
                    <a:p>
                      <a:pPr algn="r" fontAlgn="ctr">
                        <a:buNone/>
                      </a:pPr>
                      <a:r>
                        <a:rPr lang="en-US" dirty="0">
                          <a:effectLst/>
                        </a:rPr>
                        <a:t>01</a:t>
                      </a:r>
                    </a:p>
                  </a:txBody>
                  <a:tcPr anchor="ctr"/>
                </a:tc>
                <a:tc>
                  <a:txBody>
                    <a:bodyPr/>
                    <a:lstStyle/>
                    <a:p>
                      <a:pPr algn="r" fontAlgn="ctr">
                        <a:buNone/>
                      </a:pPr>
                      <a:r>
                        <a:rPr lang="en-US">
                          <a:effectLst/>
                        </a:rPr>
                        <a:t>F9 v1.1 B1012</a:t>
                      </a:r>
                    </a:p>
                  </a:txBody>
                  <a:tcPr anchor="ctr"/>
                </a:tc>
                <a:tc>
                  <a:txBody>
                    <a:bodyPr/>
                    <a:lstStyle/>
                    <a:p>
                      <a:pPr algn="r" fontAlgn="ctr">
                        <a:buNone/>
                      </a:pPr>
                      <a:r>
                        <a:rPr lang="en-US">
                          <a:effectLst/>
                        </a:rPr>
                        <a:t>Failure (drone ship)</a:t>
                      </a:r>
                    </a:p>
                  </a:txBody>
                  <a:tcPr anchor="ctr"/>
                </a:tc>
                <a:tc>
                  <a:txBody>
                    <a:bodyPr/>
                    <a:lstStyle/>
                    <a:p>
                      <a:pPr algn="r" fontAlgn="ctr">
                        <a:buNone/>
                      </a:pPr>
                      <a:r>
                        <a:rPr lang="en-US" dirty="0">
                          <a:effectLst/>
                        </a:rPr>
                        <a:t>CCAFS LC-40</a:t>
                      </a:r>
                    </a:p>
                  </a:txBody>
                  <a:tcPr anchor="ctr"/>
                </a:tc>
                <a:extLst>
                  <a:ext uri="{0D108BD9-81ED-4DB2-BD59-A6C34878D82A}">
                    <a16:rowId xmlns:a16="http://schemas.microsoft.com/office/drawing/2014/main" val="3692236951"/>
                  </a:ext>
                </a:extLst>
              </a:tr>
              <a:tr h="370840">
                <a:tc>
                  <a:txBody>
                    <a:bodyPr/>
                    <a:lstStyle/>
                    <a:p>
                      <a:pPr algn="r" fontAlgn="ctr">
                        <a:buNone/>
                      </a:pPr>
                      <a:r>
                        <a:rPr lang="en-US" dirty="0">
                          <a:effectLst/>
                        </a:rPr>
                        <a:t>04</a:t>
                      </a:r>
                    </a:p>
                  </a:txBody>
                  <a:tcPr anchor="ctr"/>
                </a:tc>
                <a:tc>
                  <a:txBody>
                    <a:bodyPr/>
                    <a:lstStyle/>
                    <a:p>
                      <a:pPr algn="r" fontAlgn="ctr">
                        <a:buNone/>
                      </a:pPr>
                      <a:r>
                        <a:rPr lang="en-US">
                          <a:effectLst/>
                        </a:rPr>
                        <a:t>F9 v1.1 B1015</a:t>
                      </a:r>
                    </a:p>
                  </a:txBody>
                  <a:tcPr anchor="ctr"/>
                </a:tc>
                <a:tc>
                  <a:txBody>
                    <a:bodyPr/>
                    <a:lstStyle/>
                    <a:p>
                      <a:pPr algn="r" fontAlgn="ctr">
                        <a:buNone/>
                      </a:pPr>
                      <a:r>
                        <a:rPr lang="en-US">
                          <a:effectLst/>
                        </a:rPr>
                        <a:t>Failure (drone ship)</a:t>
                      </a:r>
                    </a:p>
                  </a:txBody>
                  <a:tcPr anchor="ctr"/>
                </a:tc>
                <a:tc>
                  <a:txBody>
                    <a:bodyPr/>
                    <a:lstStyle/>
                    <a:p>
                      <a:pPr algn="r" fontAlgn="ctr">
                        <a:buNone/>
                      </a:pPr>
                      <a:r>
                        <a:rPr lang="en-US" dirty="0">
                          <a:effectLst/>
                        </a:rPr>
                        <a:t>CCAFS LC-40</a:t>
                      </a:r>
                    </a:p>
                  </a:txBody>
                  <a:tcPr anchor="ctr"/>
                </a:tc>
                <a:extLst>
                  <a:ext uri="{0D108BD9-81ED-4DB2-BD59-A6C34878D82A}">
                    <a16:rowId xmlns:a16="http://schemas.microsoft.com/office/drawing/2014/main" val="150894864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9700"/>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8" name="Table 7">
            <a:extLst>
              <a:ext uri="{FF2B5EF4-FFF2-40B4-BE49-F238E27FC236}">
                <a16:creationId xmlns:a16="http://schemas.microsoft.com/office/drawing/2014/main" id="{9C677565-9377-1757-FF15-ABD1358FDE37}"/>
              </a:ext>
            </a:extLst>
          </p:cNvPr>
          <p:cNvGraphicFramePr>
            <a:graphicFrameLocks noGrp="1"/>
          </p:cNvGraphicFramePr>
          <p:nvPr>
            <p:extLst>
              <p:ext uri="{D42A27DB-BD31-4B8C-83A1-F6EECF244321}">
                <p14:modId xmlns:p14="http://schemas.microsoft.com/office/powerpoint/2010/main" val="518648033"/>
              </p:ext>
            </p:extLst>
          </p:nvPr>
        </p:nvGraphicFramePr>
        <p:xfrm>
          <a:off x="1469947" y="2350463"/>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65854529"/>
                    </a:ext>
                  </a:extLst>
                </a:gridCol>
                <a:gridCol w="4064000">
                  <a:extLst>
                    <a:ext uri="{9D8B030D-6E8A-4147-A177-3AD203B41FA5}">
                      <a16:colId xmlns:a16="http://schemas.microsoft.com/office/drawing/2014/main" val="904261078"/>
                    </a:ext>
                  </a:extLst>
                </a:gridCol>
              </a:tblGrid>
              <a:tr h="370840">
                <a:tc>
                  <a:txBody>
                    <a:bodyPr/>
                    <a:lstStyle/>
                    <a:p>
                      <a:r>
                        <a:rPr lang="en-US" dirty="0"/>
                        <a:t>Landing_Outcome1</a:t>
                      </a:r>
                    </a:p>
                  </a:txBody>
                  <a:tcPr/>
                </a:tc>
                <a:tc>
                  <a:txBody>
                    <a:bodyPr/>
                    <a:lstStyle/>
                    <a:p>
                      <a:r>
                        <a:rPr lang="en-US" dirty="0"/>
                        <a:t>Count</a:t>
                      </a:r>
                    </a:p>
                  </a:txBody>
                  <a:tcPr/>
                </a:tc>
                <a:extLst>
                  <a:ext uri="{0D108BD9-81ED-4DB2-BD59-A6C34878D82A}">
                    <a16:rowId xmlns:a16="http://schemas.microsoft.com/office/drawing/2014/main" val="1762079147"/>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386999"/>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595568450"/>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2091257571"/>
                  </a:ext>
                </a:extLst>
              </a:tr>
              <a:tr h="370840">
                <a:tc>
                  <a:txBody>
                    <a:bodyPr/>
                    <a:lstStyle/>
                    <a:p>
                      <a:r>
                        <a:rPr lang="en-US" dirty="0"/>
                        <a:t>Success ( ground pad)</a:t>
                      </a:r>
                    </a:p>
                  </a:txBody>
                  <a:tcPr/>
                </a:tc>
                <a:tc>
                  <a:txBody>
                    <a:bodyPr/>
                    <a:lstStyle/>
                    <a:p>
                      <a:r>
                        <a:rPr lang="en-US" dirty="0"/>
                        <a:t>3</a:t>
                      </a:r>
                    </a:p>
                  </a:txBody>
                  <a:tcPr/>
                </a:tc>
                <a:extLst>
                  <a:ext uri="{0D108BD9-81ED-4DB2-BD59-A6C34878D82A}">
                    <a16:rowId xmlns:a16="http://schemas.microsoft.com/office/drawing/2014/main" val="2794200917"/>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2371369297"/>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3260578955"/>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2066282251"/>
                  </a:ext>
                </a:extLst>
              </a:tr>
              <a:tr h="370840">
                <a:tc>
                  <a:txBody>
                    <a:bodyPr/>
                    <a:lstStyle/>
                    <a:p>
                      <a:r>
                        <a:rPr lang="en-US" dirty="0"/>
                        <a:t>Precluded (drone ship)</a:t>
                      </a:r>
                    </a:p>
                  </a:txBody>
                  <a:tcPr/>
                </a:tc>
                <a:tc>
                  <a:txBody>
                    <a:bodyPr/>
                    <a:lstStyle/>
                    <a:p>
                      <a:r>
                        <a:rPr lang="en-US" dirty="0"/>
                        <a:t>1</a:t>
                      </a:r>
                    </a:p>
                  </a:txBody>
                  <a:tcPr/>
                </a:tc>
                <a:extLst>
                  <a:ext uri="{0D108BD9-81ED-4DB2-BD59-A6C34878D82A}">
                    <a16:rowId xmlns:a16="http://schemas.microsoft.com/office/drawing/2014/main" val="2606763141"/>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8057"/>
            <a:ext cx="9745589" cy="48489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on the Map </a:t>
            </a:r>
          </a:p>
        </p:txBody>
      </p:sp>
      <p:pic>
        <p:nvPicPr>
          <p:cNvPr id="8" name="Picture 7">
            <a:extLst>
              <a:ext uri="{FF2B5EF4-FFF2-40B4-BE49-F238E27FC236}">
                <a16:creationId xmlns:a16="http://schemas.microsoft.com/office/drawing/2014/main" id="{9A6D0191-D3D1-7DDD-114F-B1184402C9CC}"/>
              </a:ext>
            </a:extLst>
          </p:cNvPr>
          <p:cNvPicPr>
            <a:picLocks noChangeAspect="1"/>
          </p:cNvPicPr>
          <p:nvPr/>
        </p:nvPicPr>
        <p:blipFill>
          <a:blip r:embed="rId3"/>
          <a:stretch>
            <a:fillRect/>
          </a:stretch>
        </p:blipFill>
        <p:spPr>
          <a:xfrm>
            <a:off x="1099457" y="2144486"/>
            <a:ext cx="9525000" cy="42600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0966"/>
            <a:ext cx="9745589" cy="5296771"/>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pic>
        <p:nvPicPr>
          <p:cNvPr id="4" name="Picture 3">
            <a:extLst>
              <a:ext uri="{FF2B5EF4-FFF2-40B4-BE49-F238E27FC236}">
                <a16:creationId xmlns:a16="http://schemas.microsoft.com/office/drawing/2014/main" id="{017BCFC8-59BD-11EF-8F38-439D9C3C2A62}"/>
              </a:ext>
            </a:extLst>
          </p:cNvPr>
          <p:cNvPicPr>
            <a:picLocks noChangeAspect="1"/>
          </p:cNvPicPr>
          <p:nvPr/>
        </p:nvPicPr>
        <p:blipFill>
          <a:blip r:embed="rId3"/>
          <a:stretch>
            <a:fillRect/>
          </a:stretch>
        </p:blipFill>
        <p:spPr>
          <a:xfrm>
            <a:off x="2209800" y="1469571"/>
            <a:ext cx="7445829" cy="505641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272144" y="538650"/>
            <a:ext cx="11767456"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latin typeface="Abadi" panose="020B0604020104020204" pitchFamily="34" charset="0"/>
              </a:rPr>
              <a:t>Calculate the distances between a launch site - proximities</a:t>
            </a:r>
          </a:p>
        </p:txBody>
      </p:sp>
      <p:pic>
        <p:nvPicPr>
          <p:cNvPr id="4" name="Picture 3">
            <a:extLst>
              <a:ext uri="{FF2B5EF4-FFF2-40B4-BE49-F238E27FC236}">
                <a16:creationId xmlns:a16="http://schemas.microsoft.com/office/drawing/2014/main" id="{D8CA6D07-A02D-E027-D4B0-826E0E2F92E5}"/>
              </a:ext>
            </a:extLst>
          </p:cNvPr>
          <p:cNvPicPr>
            <a:picLocks noChangeAspect="1"/>
          </p:cNvPicPr>
          <p:nvPr/>
        </p:nvPicPr>
        <p:blipFill>
          <a:blip r:embed="rId3"/>
          <a:stretch>
            <a:fillRect/>
          </a:stretch>
        </p:blipFill>
        <p:spPr>
          <a:xfrm>
            <a:off x="1295400" y="1295398"/>
            <a:ext cx="9067800" cy="53285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 in a pie chart</a:t>
            </a:r>
          </a:p>
        </p:txBody>
      </p:sp>
      <p:pic>
        <p:nvPicPr>
          <p:cNvPr id="4" name="Picture 3">
            <a:extLst>
              <a:ext uri="{FF2B5EF4-FFF2-40B4-BE49-F238E27FC236}">
                <a16:creationId xmlns:a16="http://schemas.microsoft.com/office/drawing/2014/main" id="{7066DC0F-DCD6-3F05-E7A2-5A66166E4DF5}"/>
              </a:ext>
            </a:extLst>
          </p:cNvPr>
          <p:cNvPicPr>
            <a:picLocks noChangeAspect="1"/>
          </p:cNvPicPr>
          <p:nvPr/>
        </p:nvPicPr>
        <p:blipFill>
          <a:blip r:embed="rId3"/>
          <a:stretch>
            <a:fillRect/>
          </a:stretch>
        </p:blipFill>
        <p:spPr>
          <a:xfrm>
            <a:off x="620485" y="1393370"/>
            <a:ext cx="10665125" cy="54646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pic>
        <p:nvPicPr>
          <p:cNvPr id="7" name="Content Placeholder 6">
            <a:extLst>
              <a:ext uri="{FF2B5EF4-FFF2-40B4-BE49-F238E27FC236}">
                <a16:creationId xmlns:a16="http://schemas.microsoft.com/office/drawing/2014/main" id="{56E9ECFB-DBF3-0089-E9A6-145D4A4A5C79}"/>
              </a:ext>
            </a:extLst>
          </p:cNvPr>
          <p:cNvPicPr>
            <a:picLocks noGrp="1" noChangeAspect="1"/>
          </p:cNvPicPr>
          <p:nvPr>
            <p:ph idx="4294967295"/>
          </p:nvPr>
        </p:nvPicPr>
        <p:blipFill>
          <a:blip r:embed="rId3"/>
          <a:stretch>
            <a:fillRect/>
          </a:stretch>
        </p:blipFill>
        <p:spPr>
          <a:xfrm>
            <a:off x="734027" y="1087698"/>
            <a:ext cx="11033430" cy="5770301"/>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launch site with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pic>
        <p:nvPicPr>
          <p:cNvPr id="4" name="Content Placeholder 3">
            <a:extLst>
              <a:ext uri="{FF2B5EF4-FFF2-40B4-BE49-F238E27FC236}">
                <a16:creationId xmlns:a16="http://schemas.microsoft.com/office/drawing/2014/main" id="{6613837B-16EA-A86D-13B2-B0AB62435098}"/>
              </a:ext>
            </a:extLst>
          </p:cNvPr>
          <p:cNvPicPr>
            <a:picLocks noGrp="1" noChangeAspect="1"/>
          </p:cNvPicPr>
          <p:nvPr>
            <p:ph idx="4294967295"/>
          </p:nvPr>
        </p:nvPicPr>
        <p:blipFill>
          <a:blip r:embed="rId3"/>
          <a:stretch>
            <a:fillRect/>
          </a:stretch>
        </p:blipFill>
        <p:spPr>
          <a:xfrm>
            <a:off x="770011" y="1087698"/>
            <a:ext cx="11073646" cy="5770301"/>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spTree>
    <p:extLst>
      <p:ext uri="{BB962C8B-B14F-4D97-AF65-F5344CB8AC3E}">
        <p14:creationId xmlns:p14="http://schemas.microsoft.com/office/powerpoint/2010/main" val="25235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251857"/>
            <a:ext cx="9767361" cy="464184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9BEC794-18A0-1723-8C03-E099B496AADE}"/>
              </a:ext>
            </a:extLst>
          </p:cNvPr>
          <p:cNvPicPr>
            <a:picLocks noChangeAspect="1"/>
          </p:cNvPicPr>
          <p:nvPr/>
        </p:nvPicPr>
        <p:blipFill>
          <a:blip r:embed="rId3"/>
          <a:stretch>
            <a:fillRect/>
          </a:stretch>
        </p:blipFill>
        <p:spPr>
          <a:xfrm>
            <a:off x="903514" y="1280155"/>
            <a:ext cx="8871857" cy="49464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82486"/>
            <a:ext cx="9477960" cy="4486502"/>
          </a:xfrm>
          <a:prstGeom prst="rect">
            <a:avLst/>
          </a:prstGeom>
        </p:spPr>
        <p:txBody>
          <a:bodyPr>
            <a:normAutofit/>
          </a:bodyPr>
          <a:lstStyle/>
          <a:p>
            <a:pPr latinLnBrk="1"/>
            <a:endParaRPr lang="fr-FR"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BD75375-A424-B632-82E4-591E22133B27}"/>
              </a:ext>
            </a:extLst>
          </p:cNvPr>
          <p:cNvPicPr>
            <a:picLocks noChangeAspect="1"/>
          </p:cNvPicPr>
          <p:nvPr/>
        </p:nvPicPr>
        <p:blipFill>
          <a:blip r:embed="rId3"/>
          <a:stretch>
            <a:fillRect/>
          </a:stretch>
        </p:blipFill>
        <p:spPr>
          <a:xfrm>
            <a:off x="1944029" y="1382486"/>
            <a:ext cx="6350078" cy="42976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7800"/>
            <a:ext cx="10170132" cy="4778592"/>
          </a:xfrm>
          <a:prstGeom prst="rect">
            <a:avLst/>
          </a:prstGeom>
        </p:spPr>
        <p:txBody>
          <a:bodyPr>
            <a:normAutofit lnSpcReduction="10000"/>
          </a:bodyPr>
          <a:lstStyle/>
          <a:p>
            <a:pPr marL="0" indent="0">
              <a:buNone/>
            </a:pPr>
            <a:r>
              <a:rPr lang="en-US" sz="1600" b="1" dirty="0">
                <a:latin typeface="Abadi" panose="020B0604020104020204" pitchFamily="34" charset="0"/>
              </a:rPr>
              <a:t>1. Launch Site Performance Varies Significantly</a:t>
            </a:r>
          </a:p>
          <a:p>
            <a:pPr marL="0" lvl="0" indent="0">
              <a:buNone/>
            </a:pPr>
            <a:r>
              <a:rPr lang="en-US" sz="1600" dirty="0">
                <a:latin typeface="Abadi" panose="020B0604020104020204" pitchFamily="34" charset="0"/>
              </a:rPr>
              <a:t>Analysis revealed measurable differences in launch success ratios across launch sites. Certain sites consistently demonstrated higher reliability, suggesting operational, environmental, or infrastructure factors influence mission outcomes.</a:t>
            </a:r>
          </a:p>
          <a:p>
            <a:pPr marL="0" indent="0">
              <a:buNone/>
            </a:pPr>
            <a:r>
              <a:rPr lang="en-US" sz="1600" b="1" dirty="0">
                <a:latin typeface="Abadi" panose="020B0604020104020204" pitchFamily="34" charset="0"/>
              </a:rPr>
              <a:t>2. Payload Mass Influences Launch Outcomes</a:t>
            </a:r>
          </a:p>
          <a:p>
            <a:pPr marL="0" lvl="0" indent="0">
              <a:buNone/>
            </a:pPr>
            <a:r>
              <a:rPr lang="en-US" sz="1600" dirty="0">
                <a:latin typeface="Abadi" panose="020B0604020104020204" pitchFamily="34" charset="0"/>
              </a:rPr>
              <a:t>Exploratory analysis identified observable patterns between payload mass and mission success. Different payload ranges exhibited varying performance distributions, indicating mission complexity and vehicle load contribute to risk variability.</a:t>
            </a:r>
          </a:p>
          <a:p>
            <a:pPr marL="0" indent="0">
              <a:buNone/>
            </a:pPr>
            <a:r>
              <a:rPr lang="en-US" sz="1600" b="1" dirty="0">
                <a:latin typeface="Abadi" panose="020B0604020104020204" pitchFamily="34" charset="0"/>
              </a:rPr>
              <a:t>3. Predictive Models Demonstrate Strong Performance</a:t>
            </a:r>
          </a:p>
          <a:p>
            <a:pPr marL="0" lvl="0" indent="0">
              <a:buNone/>
            </a:pPr>
            <a:r>
              <a:rPr lang="en-US" sz="1600" dirty="0">
                <a:latin typeface="Abadi" panose="020B0604020104020204" pitchFamily="34" charset="0"/>
              </a:rPr>
              <a:t>Multiple classification algorithms (Logistic Regression, Decision Tree, KNN) were trained and optimized using </a:t>
            </a:r>
            <a:r>
              <a:rPr lang="en-US" sz="1600" dirty="0" err="1">
                <a:latin typeface="Abadi" panose="020B0604020104020204" pitchFamily="34" charset="0"/>
              </a:rPr>
              <a:t>GridSearch</a:t>
            </a:r>
            <a:r>
              <a:rPr lang="en-US" sz="1600" dirty="0">
                <a:latin typeface="Abadi" panose="020B0604020104020204" pitchFamily="34" charset="0"/>
              </a:rPr>
              <a:t>. The best-performing model achieved strong test accuracy and demonstrated reliable predictive capability using payload, orbit, and launch site features.</a:t>
            </a:r>
          </a:p>
          <a:p>
            <a:pPr marL="0" indent="0">
              <a:buNone/>
            </a:pPr>
            <a:r>
              <a:rPr lang="en-US" sz="1600" b="1" dirty="0">
                <a:latin typeface="Abadi" panose="020B0604020104020204" pitchFamily="34" charset="0"/>
              </a:rPr>
              <a:t>4. Interactive Dashboard Enables Data-Driven Insights</a:t>
            </a:r>
          </a:p>
          <a:p>
            <a:pPr marL="0" lvl="0" indent="0">
              <a:buNone/>
            </a:pPr>
            <a:r>
              <a:rPr lang="en-US" sz="1600" dirty="0">
                <a:latin typeface="Abadi" panose="020B0604020104020204" pitchFamily="34" charset="0"/>
              </a:rPr>
              <a:t>The integrated Plotly Dash application combines filtering, visualization, and predictive modeling. This provides a practical decision-support tool for evaluating launch configurations, assessing mission risk, and identifying high-performing operational sites.</a:t>
            </a:r>
          </a:p>
          <a:p>
            <a:pPr>
              <a:lnSpc>
                <a:spcPct val="100000"/>
              </a:lnSpc>
              <a:spcBef>
                <a:spcPts val="1400"/>
              </a:spcBef>
            </a:pPr>
            <a:r>
              <a:rPr lang="en-US" sz="1600" dirty="0">
                <a:solidFill>
                  <a:schemeClr val="accent3">
                    <a:lumMod val="25000"/>
                  </a:schemeClr>
                </a:solidFill>
                <a:latin typeface="Abadi" panose="020B0604020104020204" pitchFamily="34" charset="0"/>
              </a:rPr>
              <a:t>https://github.com/gopikrishnan-t-s/Applied-Data-Science-Capstone</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61416"/>
            <a:ext cx="10687961"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400" dirty="0">
                <a:solidFill>
                  <a:schemeClr val="accent3">
                    <a:lumMod val="25000"/>
                  </a:schemeClr>
                </a:solidFill>
                <a:latin typeface="Abadi"/>
              </a:rPr>
              <a:t>Data collection methodology</a:t>
            </a:r>
          </a:p>
          <a:p>
            <a:pPr>
              <a:lnSpc>
                <a:spcPct val="120000"/>
              </a:lnSpc>
              <a:spcBef>
                <a:spcPts val="1400"/>
              </a:spcBef>
            </a:pPr>
            <a:r>
              <a:rPr lang="en-US" sz="2400" dirty="0">
                <a:solidFill>
                  <a:schemeClr val="accent3">
                    <a:lumMod val="25000"/>
                  </a:schemeClr>
                </a:solidFill>
                <a:latin typeface="Abadi"/>
              </a:rPr>
              <a:t>Performed data wrangling</a:t>
            </a:r>
          </a:p>
          <a:p>
            <a:pPr>
              <a:lnSpc>
                <a:spcPct val="120000"/>
              </a:lnSpc>
              <a:spcBef>
                <a:spcPts val="1400"/>
              </a:spcBef>
            </a:pPr>
            <a:r>
              <a:rPr lang="en-US" sz="24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2400" dirty="0">
                <a:solidFill>
                  <a:schemeClr val="accent3">
                    <a:lumMod val="25000"/>
                  </a:schemeClr>
                </a:solidFill>
                <a:latin typeface="Abadi"/>
              </a:rPr>
              <a:t>Performed interactive visual analytics using Folium and Plotly Dash.</a:t>
            </a:r>
          </a:p>
          <a:p>
            <a:pPr>
              <a:lnSpc>
                <a:spcPct val="120000"/>
              </a:lnSpc>
              <a:spcBef>
                <a:spcPts val="1400"/>
              </a:spcBef>
            </a:pPr>
            <a:r>
              <a:rPr lang="en-US" sz="2400" dirty="0">
                <a:solidFill>
                  <a:schemeClr val="accent3">
                    <a:lumMod val="25000"/>
                  </a:schemeClr>
                </a:solidFill>
                <a:latin typeface="Abadi"/>
              </a:rPr>
              <a:t>Performed predictive analysis using classification models</a:t>
            </a: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C612C-C553-6108-FD9F-F912AEC7D0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A7B365-D88B-7D53-FE57-B50E138D3FA4}"/>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B4F64C42-2CAF-C15C-5A13-3D90809A2D0E}"/>
              </a:ext>
            </a:extLst>
          </p:cNvPr>
          <p:cNvSpPr>
            <a:spLocks noGrp="1"/>
          </p:cNvSpPr>
          <p:nvPr>
            <p:ph sz="half" idx="4294967295"/>
          </p:nvPr>
        </p:nvSpPr>
        <p:spPr>
          <a:xfrm>
            <a:off x="770011" y="1447800"/>
            <a:ext cx="10170132" cy="4778592"/>
          </a:xfrm>
          <a:prstGeom prst="rect">
            <a:avLst/>
          </a:prstGeom>
        </p:spPr>
        <p:txBody>
          <a:bodyPr>
            <a:normAutofit fontScale="92500"/>
          </a:bodyPr>
          <a:lstStyle/>
          <a:p>
            <a:pPr marL="0" indent="0">
              <a:buNone/>
            </a:pPr>
            <a:r>
              <a:rPr lang="en-US" b="1" dirty="0">
                <a:latin typeface="Abadi" panose="020B0604020104020204" pitchFamily="34" charset="0"/>
              </a:rPr>
              <a:t>Operational Learning Curve Impact</a:t>
            </a:r>
            <a:endParaRPr lang="en-US" dirty="0">
              <a:latin typeface="Abadi" panose="020B0604020104020204" pitchFamily="34" charset="0"/>
            </a:endParaRPr>
          </a:p>
          <a:p>
            <a:r>
              <a:rPr lang="en-US" dirty="0">
                <a:latin typeface="Abadi" panose="020B0604020104020204" pitchFamily="34" charset="0"/>
              </a:rPr>
              <a:t>Analysis of multi-year launch data indicates a clear upward trend in mission success rates, reflecting measurable operational maturation. The results suggest that sustained launch cadence, process refinement, and accumulated engineering experience significantly enhance reliability over time.</a:t>
            </a:r>
          </a:p>
          <a:p>
            <a:r>
              <a:rPr lang="en-US" dirty="0">
                <a:latin typeface="Abadi" panose="020B0604020104020204" pitchFamily="34" charset="0"/>
              </a:rPr>
              <a:t>This finding reinforces the strategic value of continuous execution, data-driven performance monitoring, and iterative improvement as core drivers of long-term mission success.</a:t>
            </a:r>
          </a:p>
          <a:p>
            <a:r>
              <a:rPr lang="en-US" dirty="0">
                <a:latin typeface="Abadi" panose="020B0604020104020204" pitchFamily="34" charset="0"/>
              </a:rPr>
              <a:t>In practical terms, reliability growth appears to be organizationally cultivated rather than purely hardware-dependent, demonstrating the competitive advantage of disciplined operational learning.</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95DFB8E8-B76A-5037-93A1-D2953C817DC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Innovative Insights</a:t>
            </a:r>
          </a:p>
        </p:txBody>
      </p:sp>
    </p:spTree>
    <p:extLst>
      <p:ext uri="{BB962C8B-B14F-4D97-AF65-F5344CB8AC3E}">
        <p14:creationId xmlns:p14="http://schemas.microsoft.com/office/powerpoint/2010/main" val="2882746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1025"/>
            <a:ext cx="10515600" cy="5239265"/>
          </a:xfrm>
          <a:prstGeom prst="rect">
            <a:avLst/>
          </a:prstGeom>
        </p:spPr>
        <p:txBody>
          <a:bodyPr/>
          <a:lstStyle/>
          <a:p>
            <a:pPr marL="228600" indent="-228600" algn="l" rtl="0" eaLnBrk="1" latinLnBrk="0" hangingPunct="1">
              <a:lnSpc>
                <a:spcPct val="90000"/>
              </a:lnSpc>
              <a:spcBef>
                <a:spcPts val="1000"/>
              </a:spcBef>
              <a:buFont typeface="Arial" panose="020B0604020202020204" pitchFamily="34" charset="0"/>
              <a:buChar char="•"/>
            </a:pPr>
            <a:r>
              <a:rPr lang="en-US" sz="2000" b="1" dirty="0">
                <a:solidFill>
                  <a:srgbClr val="000000"/>
                </a:solidFill>
                <a:effectLst/>
                <a:latin typeface="Abadi" panose="020B0604020104020204" pitchFamily="34" charset="0"/>
              </a:rPr>
              <a:t>Objective:</a:t>
            </a:r>
            <a:r>
              <a:rPr lang="en-US" sz="2000" dirty="0">
                <a:solidFill>
                  <a:srgbClr val="000000"/>
                </a:solidFill>
                <a:effectLst/>
                <a:latin typeface="Abadi" panose="020B0604020104020204" pitchFamily="34" charset="0"/>
              </a:rPr>
              <a:t> Gather and organize launch data for SpaceX Falcon 9 and Falcon Heavy missions.</a:t>
            </a:r>
          </a:p>
          <a:p>
            <a:pPr marL="228600" indent="-228600" algn="l" rtl="0" eaLnBrk="1" latinLnBrk="0" hangingPunct="1">
              <a:lnSpc>
                <a:spcPct val="90000"/>
              </a:lnSpc>
              <a:spcBef>
                <a:spcPts val="1000"/>
              </a:spcBef>
              <a:buFont typeface="Arial" panose="020B0604020202020204" pitchFamily="34" charset="0"/>
              <a:buChar char="•"/>
            </a:pPr>
            <a:r>
              <a:rPr lang="en-US" sz="2000" b="1" dirty="0">
                <a:solidFill>
                  <a:srgbClr val="000000"/>
                </a:solidFill>
                <a:effectLst/>
                <a:latin typeface="Abadi" panose="020B0604020104020204" pitchFamily="34" charset="0"/>
              </a:rPr>
              <a:t>Sources: </a:t>
            </a:r>
            <a:r>
              <a:rPr lang="en-US" sz="2000" dirty="0">
                <a:solidFill>
                  <a:srgbClr val="000000"/>
                </a:solidFill>
                <a:effectLst/>
                <a:latin typeface="Abadi" panose="020B0604020104020204" pitchFamily="34" charset="0"/>
              </a:rPr>
              <a:t>Wikipedia launch tables, SpaceX API, and official press releases.</a:t>
            </a:r>
          </a:p>
          <a:p>
            <a:pPr marL="228600" indent="-228600" algn="l" rtl="0" eaLnBrk="1" latinLnBrk="0" hangingPunct="1">
              <a:lnSpc>
                <a:spcPct val="90000"/>
              </a:lnSpc>
              <a:spcBef>
                <a:spcPts val="1000"/>
              </a:spcBef>
              <a:buFont typeface="Arial" panose="020B0604020202020204" pitchFamily="34" charset="0"/>
              <a:buChar char="•"/>
            </a:pPr>
            <a:r>
              <a:rPr lang="en-US" sz="2000" b="1" dirty="0">
                <a:solidFill>
                  <a:srgbClr val="000000"/>
                </a:solidFill>
                <a:effectLst/>
                <a:latin typeface="Abadi" panose="020B0604020104020204" pitchFamily="34" charset="0"/>
              </a:rPr>
              <a:t>Data Retrieval</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Perform HTTP GET requests to the designated URLs or API endpoints.</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Utilize BeautifulSoup to parse HTML tables.</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Process JSON data returned from the API.</a:t>
            </a:r>
          </a:p>
          <a:p>
            <a:pPr marL="228600" indent="-228600" algn="l" rtl="0" eaLnBrk="1" latinLnBrk="0" hangingPunct="1">
              <a:lnSpc>
                <a:spcPct val="90000"/>
              </a:lnSpc>
              <a:spcBef>
                <a:spcPts val="1000"/>
              </a:spcBef>
              <a:buFont typeface="Arial" panose="020B0604020202020204" pitchFamily="34" charset="0"/>
              <a:buChar char="•"/>
            </a:pPr>
            <a:r>
              <a:rPr lang="en-US" sz="2000" b="1" dirty="0">
                <a:solidFill>
                  <a:srgbClr val="000000"/>
                </a:solidFill>
                <a:effectLst/>
                <a:latin typeface="Abadi" panose="020B0604020104020204" pitchFamily="34" charset="0"/>
              </a:rPr>
              <a:t>Header Extraction</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Retrieve column headers from &lt;th&gt; elements in HTML or keys within JSON objects.</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Clean and standardize header names by removing excess whitespace.</a:t>
            </a:r>
          </a:p>
          <a:p>
            <a:pPr marL="228600" indent="-228600" algn="l" rtl="0" eaLnBrk="1" latinLnBrk="0" hangingPunct="1">
              <a:lnSpc>
                <a:spcPct val="90000"/>
              </a:lnSpc>
              <a:spcBef>
                <a:spcPts val="1000"/>
              </a:spcBef>
              <a:buFont typeface="Arial" panose="020B0604020202020204" pitchFamily="34" charset="0"/>
              <a:buChar char="•"/>
            </a:pPr>
            <a:r>
              <a:rPr lang="en-US" sz="2000" b="1" dirty="0">
                <a:solidFill>
                  <a:srgbClr val="000000"/>
                </a:solidFill>
                <a:effectLst/>
                <a:latin typeface="Abadi" panose="020B0604020104020204" pitchFamily="34" charset="0"/>
              </a:rPr>
              <a:t>Row Extraction</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Iterate through &lt;tr&gt; elements in HTML or arrays within JSON data.</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Extract details such as payload, launch site, date, flight number, and mission outcome.</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Manage any missing or incomplete values appropriately.</a:t>
            </a:r>
            <a:endParaRPr lang="en-US" sz="20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54356"/>
            <a:ext cx="10515600" cy="86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SPACEX API and Web Scrape </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06C6-BC7B-3F09-2AA0-71A22515DF1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89B6DA7-9A4B-984B-7476-9C994075301E}"/>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B1FD105B-3E7D-6E32-C384-D135FC68B95B}"/>
              </a:ext>
            </a:extLst>
          </p:cNvPr>
          <p:cNvSpPr>
            <a:spLocks noGrp="1"/>
          </p:cNvSpPr>
          <p:nvPr>
            <p:ph idx="4294967295"/>
          </p:nvPr>
        </p:nvSpPr>
        <p:spPr>
          <a:xfrm>
            <a:off x="367240" y="1497225"/>
            <a:ext cx="10515600" cy="5239265"/>
          </a:xfrm>
          <a:prstGeom prst="rect">
            <a:avLst/>
          </a:prstGeom>
        </p:spPr>
        <p:txBody>
          <a:bodyPr/>
          <a:lstStyle/>
          <a:p>
            <a:pPr marL="457200" indent="0" algn="l" rtl="0" eaLnBrk="1" latinLnBrk="0" hangingPunct="1">
              <a:lnSpc>
                <a:spcPct val="90000"/>
              </a:lnSpc>
              <a:spcBef>
                <a:spcPts val="500"/>
              </a:spcBef>
              <a:buNone/>
            </a:pPr>
            <a:r>
              <a:rPr lang="en-US" sz="2000" b="1" dirty="0">
                <a:solidFill>
                  <a:srgbClr val="292929"/>
                </a:solidFill>
                <a:effectLst/>
                <a:latin typeface="Abadi" panose="020B0604020104020204" pitchFamily="34" charset="0"/>
              </a:rPr>
              <a:t>Data Preparation &amp; Conversion</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Transform payload mass and flight number into numeric formats.</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Parse date strings into datetime objects.</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Encode categorical results:</a:t>
            </a:r>
          </a:p>
          <a:p>
            <a:pPr marL="1257300" lvl="1" indent="-342900"/>
            <a:r>
              <a:rPr lang="en-US" sz="1600" dirty="0">
                <a:solidFill>
                  <a:srgbClr val="292929"/>
                </a:solidFill>
                <a:effectLst/>
                <a:latin typeface="Abadi" panose="020B0604020104020204" pitchFamily="34" charset="0"/>
              </a:rPr>
              <a:t>Success as 1 and </a:t>
            </a:r>
          </a:p>
          <a:p>
            <a:pPr marL="1257300" lvl="1" indent="-342900"/>
            <a:r>
              <a:rPr lang="en-US" sz="1600" dirty="0">
                <a:solidFill>
                  <a:srgbClr val="292929"/>
                </a:solidFill>
                <a:effectLst/>
                <a:latin typeface="Abadi" panose="020B0604020104020204" pitchFamily="34" charset="0"/>
              </a:rPr>
              <a:t>Failure as 0.</a:t>
            </a:r>
          </a:p>
          <a:p>
            <a:pPr marL="804672" indent="-347472" algn="l" rtl="0" eaLnBrk="1" latinLnBrk="0" hangingPunct="1">
              <a:lnSpc>
                <a:spcPct val="90000"/>
              </a:lnSpc>
              <a:spcBef>
                <a:spcPts val="500"/>
              </a:spcBef>
              <a:buNone/>
            </a:pPr>
            <a:r>
              <a:rPr lang="en-US" sz="2000" dirty="0">
                <a:solidFill>
                  <a:srgbClr val="292929"/>
                </a:solidFill>
                <a:effectLst/>
                <a:latin typeface="Abadi" panose="020B0604020104020204" pitchFamily="34" charset="0"/>
              </a:rPr>
              <a:t>​</a:t>
            </a:r>
          </a:p>
          <a:p>
            <a:pPr marL="804672" indent="-347472" algn="l" rtl="0" eaLnBrk="1" latinLnBrk="0" hangingPunct="1">
              <a:lnSpc>
                <a:spcPct val="90000"/>
              </a:lnSpc>
              <a:spcBef>
                <a:spcPts val="500"/>
              </a:spcBef>
              <a:buFont typeface="Arial" panose="020B0604020202020204" pitchFamily="34" charset="0"/>
              <a:buChar char="•"/>
            </a:pPr>
            <a:r>
              <a:rPr lang="en-US" sz="2000" b="1" dirty="0">
                <a:solidFill>
                  <a:srgbClr val="292929"/>
                </a:solidFill>
                <a:effectLst/>
                <a:latin typeface="Abadi" panose="020B0604020104020204" pitchFamily="34" charset="0"/>
              </a:rPr>
              <a:t>Data Storage &amp; Output</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Save the data within a Pandas </a:t>
            </a:r>
            <a:r>
              <a:rPr lang="en-US" sz="2000" dirty="0" err="1">
                <a:solidFill>
                  <a:srgbClr val="292929"/>
                </a:solidFill>
                <a:effectLst/>
                <a:latin typeface="Abadi" panose="020B0604020104020204" pitchFamily="34" charset="0"/>
              </a:rPr>
              <a:t>DataFrame</a:t>
            </a:r>
            <a:r>
              <a:rPr lang="en-US" sz="2000" dirty="0">
                <a:solidFill>
                  <a:srgbClr val="292929"/>
                </a:solidFill>
                <a:effectLst/>
                <a:latin typeface="Abadi" panose="020B0604020104020204" pitchFamily="34" charset="0"/>
              </a:rPr>
              <a:t>.</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Abadi" panose="020B0604020104020204" pitchFamily="34" charset="0"/>
              </a:rPr>
              <a:t>Optionally export to CSV, Excel, or a database.</a:t>
            </a:r>
          </a:p>
        </p:txBody>
      </p:sp>
      <p:sp>
        <p:nvSpPr>
          <p:cNvPr id="12" name="Title 1">
            <a:extLst>
              <a:ext uri="{FF2B5EF4-FFF2-40B4-BE49-F238E27FC236}">
                <a16:creationId xmlns:a16="http://schemas.microsoft.com/office/drawing/2014/main" id="{BD3288AD-3C2D-80AE-D46D-5BC91822CAA2}"/>
              </a:ext>
            </a:extLst>
          </p:cNvPr>
          <p:cNvSpPr txBox="1">
            <a:spLocks/>
          </p:cNvSpPr>
          <p:nvPr/>
        </p:nvSpPr>
        <p:spPr>
          <a:xfrm>
            <a:off x="770011" y="554356"/>
            <a:ext cx="10515600" cy="86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continued</a:t>
            </a:r>
            <a:endParaRPr lang="en-US" dirty="0">
              <a:solidFill>
                <a:srgbClr val="0B49CB"/>
              </a:solidFill>
            </a:endParaRPr>
          </a:p>
        </p:txBody>
      </p:sp>
    </p:spTree>
    <p:extLst>
      <p:ext uri="{BB962C8B-B14F-4D97-AF65-F5344CB8AC3E}">
        <p14:creationId xmlns:p14="http://schemas.microsoft.com/office/powerpoint/2010/main" val="760280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BB30-9585-330A-5437-B00EDAC9565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C32188C-4496-4F76-1D66-1304F9AD76DA}"/>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7841A8DE-619A-8BB5-B4F6-8CB854C07222}"/>
              </a:ext>
            </a:extLst>
          </p:cNvPr>
          <p:cNvSpPr txBox="1">
            <a:spLocks/>
          </p:cNvSpPr>
          <p:nvPr/>
        </p:nvSpPr>
        <p:spPr>
          <a:xfrm>
            <a:off x="770011" y="430789"/>
            <a:ext cx="10515600" cy="49596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Flowchart</a:t>
            </a:r>
            <a:endParaRPr lang="en-US" dirty="0"/>
          </a:p>
          <a:p>
            <a:endParaRPr lang="en-US" dirty="0">
              <a:solidFill>
                <a:srgbClr val="0B49CB"/>
              </a:solidFill>
            </a:endParaRPr>
          </a:p>
        </p:txBody>
      </p:sp>
      <p:pic>
        <p:nvPicPr>
          <p:cNvPr id="8" name="Picture 7">
            <a:extLst>
              <a:ext uri="{FF2B5EF4-FFF2-40B4-BE49-F238E27FC236}">
                <a16:creationId xmlns:a16="http://schemas.microsoft.com/office/drawing/2014/main" id="{EBE0C232-58C5-BA40-C00D-CDF15ED4467D}"/>
              </a:ext>
            </a:extLst>
          </p:cNvPr>
          <p:cNvPicPr>
            <a:picLocks noChangeAspect="1"/>
          </p:cNvPicPr>
          <p:nvPr/>
        </p:nvPicPr>
        <p:blipFill>
          <a:blip r:embed="rId2"/>
          <a:stretch>
            <a:fillRect/>
          </a:stretch>
        </p:blipFill>
        <p:spPr>
          <a:xfrm>
            <a:off x="1207745" y="704335"/>
            <a:ext cx="4765589" cy="6153665"/>
          </a:xfrm>
          <a:prstGeom prst="rect">
            <a:avLst/>
          </a:prstGeom>
        </p:spPr>
      </p:pic>
      <p:sp>
        <p:nvSpPr>
          <p:cNvPr id="9" name="TextBox 8">
            <a:extLst>
              <a:ext uri="{FF2B5EF4-FFF2-40B4-BE49-F238E27FC236}">
                <a16:creationId xmlns:a16="http://schemas.microsoft.com/office/drawing/2014/main" id="{C2392793-EA8D-384A-97A7-9F108F3D8BA8}"/>
              </a:ext>
            </a:extLst>
          </p:cNvPr>
          <p:cNvSpPr txBox="1"/>
          <p:nvPr/>
        </p:nvSpPr>
        <p:spPr>
          <a:xfrm>
            <a:off x="6776779" y="2828835"/>
            <a:ext cx="4207476" cy="1200329"/>
          </a:xfrm>
          <a:prstGeom prst="rect">
            <a:avLst/>
          </a:prstGeom>
          <a:noFill/>
        </p:spPr>
        <p:txBody>
          <a:bodyPr wrap="square" rtlCol="0">
            <a:spAutoFit/>
          </a:bodyPr>
          <a:lstStyle/>
          <a:p>
            <a:r>
              <a:rPr lang="en-US" dirty="0"/>
              <a:t>https://github.com/gopikrishnan-t-s/Applied-Data-Science-Capstone/blob/main/SpaceX_Data_Collection_API.ipynb</a:t>
            </a:r>
          </a:p>
        </p:txBody>
      </p:sp>
    </p:spTree>
    <p:extLst>
      <p:ext uri="{BB962C8B-B14F-4D97-AF65-F5344CB8AC3E}">
        <p14:creationId xmlns:p14="http://schemas.microsoft.com/office/powerpoint/2010/main" val="6676456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1337</TotalTime>
  <Words>4585</Words>
  <Application>Microsoft Office PowerPoint</Application>
  <PresentationFormat>Widescreen</PresentationFormat>
  <Paragraphs>547</Paragraphs>
  <Slides>61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Abadi</vt:lpstr>
      <vt:lpstr>Aptos</vt:lpstr>
      <vt:lpstr>Aptos Display</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Gopikrishnan T S</cp:lastModifiedBy>
  <cp:revision>200</cp:revision>
  <dcterms:created xsi:type="dcterms:W3CDTF">2021-04-29T18:58:34Z</dcterms:created>
  <dcterms:modified xsi:type="dcterms:W3CDTF">2026-02-28T17:51:54Z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